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diagrams/quickStyle1.xml" ContentType="application/vnd.openxmlformats-officedocument.drawingml.diagramStyl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315" r:id="rId2"/>
    <p:sldId id="274" r:id="rId3"/>
    <p:sldId id="276" r:id="rId4"/>
    <p:sldId id="281" r:id="rId5"/>
    <p:sldId id="282" r:id="rId6"/>
    <p:sldId id="283" r:id="rId7"/>
    <p:sldId id="284" r:id="rId8"/>
    <p:sldId id="288" r:id="rId9"/>
    <p:sldId id="289" r:id="rId10"/>
    <p:sldId id="292" r:id="rId11"/>
    <p:sldId id="293" r:id="rId12"/>
    <p:sldId id="296" r:id="rId13"/>
    <p:sldId id="297" r:id="rId14"/>
    <p:sldId id="299" r:id="rId15"/>
    <p:sldId id="272" r:id="rId16"/>
    <p:sldId id="258" r:id="rId17"/>
    <p:sldId id="264" r:id="rId18"/>
    <p:sldId id="269" r:id="rId19"/>
    <p:sldId id="271" r:id="rId20"/>
    <p:sldId id="267" r:id="rId21"/>
    <p:sldId id="266" r:id="rId22"/>
    <p:sldId id="268" r:id="rId23"/>
    <p:sldId id="302" r:id="rId24"/>
    <p:sldId id="304" r:id="rId25"/>
    <p:sldId id="305" r:id="rId26"/>
    <p:sldId id="306" r:id="rId27"/>
    <p:sldId id="307" r:id="rId28"/>
    <p:sldId id="308" r:id="rId29"/>
    <p:sldId id="309" r:id="rId30"/>
    <p:sldId id="310" r:id="rId31"/>
    <p:sldId id="311" r:id="rId32"/>
    <p:sldId id="312" r:id="rId33"/>
    <p:sldId id="313" r:id="rId34"/>
    <p:sldId id="314" r:id="rId3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345" autoAdjust="0"/>
  </p:normalViewPr>
  <p:slideViewPr>
    <p:cSldViewPr>
      <p:cViewPr varScale="1">
        <p:scale>
          <a:sx n="55" d="100"/>
          <a:sy n="55" d="100"/>
        </p:scale>
        <p:origin x="-390"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222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3D782A-E35B-404B-B37F-13155B0E854B}" type="doc">
      <dgm:prSet loTypeId="urn:microsoft.com/office/officeart/2005/8/layout/cycle1" loCatId="cycle" qsTypeId="urn:microsoft.com/office/officeart/2005/8/quickstyle/simple1#1" qsCatId="simple" csTypeId="urn:microsoft.com/office/officeart/2005/8/colors/accent1_2#1" csCatId="accent1" phldr="1"/>
      <dgm:spPr/>
      <dgm:t>
        <a:bodyPr/>
        <a:lstStyle/>
        <a:p>
          <a:endParaRPr lang="en-US"/>
        </a:p>
      </dgm:t>
    </dgm:pt>
    <dgm:pt modelId="{07136715-56E1-47FA-87BA-DEDE47C2B6D8}">
      <dgm:prSet phldrT="[Text]"/>
      <dgm:spPr/>
      <dgm:t>
        <a:bodyPr/>
        <a:lstStyle/>
        <a:p>
          <a:r>
            <a:rPr lang="en-US" dirty="0" smtClean="0"/>
            <a:t>Fossil dating based on geological strata</a:t>
          </a:r>
          <a:endParaRPr lang="en-US" dirty="0"/>
        </a:p>
      </dgm:t>
    </dgm:pt>
    <dgm:pt modelId="{770C90F0-6F22-411A-8F8D-E9B1D0BA9935}" type="parTrans" cxnId="{D61510C0-0662-4511-87ED-1AFD146717AB}">
      <dgm:prSet/>
      <dgm:spPr/>
      <dgm:t>
        <a:bodyPr/>
        <a:lstStyle/>
        <a:p>
          <a:endParaRPr lang="en-US"/>
        </a:p>
      </dgm:t>
    </dgm:pt>
    <dgm:pt modelId="{729E813C-9412-48AE-8013-B8B1E29F374F}" type="sibTrans" cxnId="{D61510C0-0662-4511-87ED-1AFD146717AB}">
      <dgm:prSet/>
      <dgm:spPr/>
      <dgm:t>
        <a:bodyPr/>
        <a:lstStyle/>
        <a:p>
          <a:endParaRPr lang="en-US" dirty="0"/>
        </a:p>
      </dgm:t>
    </dgm:pt>
    <dgm:pt modelId="{F9CA9612-949F-4729-B496-CBBBC95C76D5}">
      <dgm:prSet phldrT="[Text]"/>
      <dgm:spPr/>
      <dgm:t>
        <a:bodyPr/>
        <a:lstStyle/>
        <a:p>
          <a:r>
            <a:rPr lang="en-US" dirty="0" smtClean="0"/>
            <a:t>Geological strata dated according to fossil record</a:t>
          </a:r>
          <a:endParaRPr lang="en-US" dirty="0"/>
        </a:p>
      </dgm:t>
    </dgm:pt>
    <dgm:pt modelId="{218C9D46-3D9E-48F1-A4A4-BB569B9EA89C}" type="parTrans" cxnId="{E8905128-1275-47D1-9EC4-521A6D3EF948}">
      <dgm:prSet/>
      <dgm:spPr/>
      <dgm:t>
        <a:bodyPr/>
        <a:lstStyle/>
        <a:p>
          <a:endParaRPr lang="en-US"/>
        </a:p>
      </dgm:t>
    </dgm:pt>
    <dgm:pt modelId="{9DF459D8-20BF-4607-A60C-1579794C486B}" type="sibTrans" cxnId="{E8905128-1275-47D1-9EC4-521A6D3EF948}">
      <dgm:prSet/>
      <dgm:spPr/>
      <dgm:t>
        <a:bodyPr/>
        <a:lstStyle/>
        <a:p>
          <a:endParaRPr lang="en-US" dirty="0"/>
        </a:p>
      </dgm:t>
    </dgm:pt>
    <dgm:pt modelId="{E1A0E94E-90B4-47FB-A20F-8216F7AF097B}">
      <dgm:prSet phldrT="[Text]"/>
      <dgm:spPr/>
      <dgm:t>
        <a:bodyPr/>
        <a:lstStyle/>
        <a:p>
          <a:r>
            <a:rPr lang="en-US" dirty="0" smtClean="0"/>
            <a:t>Fossil record  explained according to evolutionary theory</a:t>
          </a:r>
          <a:endParaRPr lang="en-US" dirty="0"/>
        </a:p>
      </dgm:t>
    </dgm:pt>
    <dgm:pt modelId="{0564104A-FA12-4A4A-941A-174FE9CE2583}" type="parTrans" cxnId="{8F429E38-7E5B-4AF9-9BA3-12154DC83C24}">
      <dgm:prSet/>
      <dgm:spPr/>
      <dgm:t>
        <a:bodyPr/>
        <a:lstStyle/>
        <a:p>
          <a:endParaRPr lang="en-US"/>
        </a:p>
      </dgm:t>
    </dgm:pt>
    <dgm:pt modelId="{9571DAB4-AF7A-4D56-8878-F2D7D5507DC4}" type="sibTrans" cxnId="{8F429E38-7E5B-4AF9-9BA3-12154DC83C24}">
      <dgm:prSet/>
      <dgm:spPr/>
      <dgm:t>
        <a:bodyPr/>
        <a:lstStyle/>
        <a:p>
          <a:endParaRPr lang="en-US" dirty="0"/>
        </a:p>
      </dgm:t>
    </dgm:pt>
    <dgm:pt modelId="{9C95D37A-D953-4004-8DC1-E33246376DFF}" type="pres">
      <dgm:prSet presAssocID="{ED3D782A-E35B-404B-B37F-13155B0E854B}" presName="cycle" presStyleCnt="0">
        <dgm:presLayoutVars>
          <dgm:dir/>
          <dgm:resizeHandles val="exact"/>
        </dgm:presLayoutVars>
      </dgm:prSet>
      <dgm:spPr/>
      <dgm:t>
        <a:bodyPr/>
        <a:lstStyle/>
        <a:p>
          <a:endParaRPr lang="en-US"/>
        </a:p>
      </dgm:t>
    </dgm:pt>
    <dgm:pt modelId="{695D6E41-EB76-4769-9C04-935ABABB9C7E}" type="pres">
      <dgm:prSet presAssocID="{07136715-56E1-47FA-87BA-DEDE47C2B6D8}" presName="dummy" presStyleCnt="0"/>
      <dgm:spPr/>
    </dgm:pt>
    <dgm:pt modelId="{EDBF3DAA-941B-4918-83AE-C0E8CD5F159B}" type="pres">
      <dgm:prSet presAssocID="{07136715-56E1-47FA-87BA-DEDE47C2B6D8}" presName="node" presStyleLbl="revTx" presStyleIdx="0" presStyleCnt="3">
        <dgm:presLayoutVars>
          <dgm:bulletEnabled val="1"/>
        </dgm:presLayoutVars>
      </dgm:prSet>
      <dgm:spPr/>
      <dgm:t>
        <a:bodyPr/>
        <a:lstStyle/>
        <a:p>
          <a:endParaRPr lang="en-US"/>
        </a:p>
      </dgm:t>
    </dgm:pt>
    <dgm:pt modelId="{619B3B58-5FA9-4E08-B4FF-FBA810D2FAB7}" type="pres">
      <dgm:prSet presAssocID="{729E813C-9412-48AE-8013-B8B1E29F374F}" presName="sibTrans" presStyleLbl="node1" presStyleIdx="0" presStyleCnt="3"/>
      <dgm:spPr/>
      <dgm:t>
        <a:bodyPr/>
        <a:lstStyle/>
        <a:p>
          <a:endParaRPr lang="en-US"/>
        </a:p>
      </dgm:t>
    </dgm:pt>
    <dgm:pt modelId="{13ECB44A-EB3E-4125-8686-F4B0D093F3B5}" type="pres">
      <dgm:prSet presAssocID="{F9CA9612-949F-4729-B496-CBBBC95C76D5}" presName="dummy" presStyleCnt="0"/>
      <dgm:spPr/>
    </dgm:pt>
    <dgm:pt modelId="{BC419B6B-D258-473F-B416-40D9E5D014AD}" type="pres">
      <dgm:prSet presAssocID="{F9CA9612-949F-4729-B496-CBBBC95C76D5}" presName="node" presStyleLbl="revTx" presStyleIdx="1" presStyleCnt="3">
        <dgm:presLayoutVars>
          <dgm:bulletEnabled val="1"/>
        </dgm:presLayoutVars>
      </dgm:prSet>
      <dgm:spPr/>
      <dgm:t>
        <a:bodyPr/>
        <a:lstStyle/>
        <a:p>
          <a:endParaRPr lang="en-US"/>
        </a:p>
      </dgm:t>
    </dgm:pt>
    <dgm:pt modelId="{A8A8A0A1-153F-47AF-8D1E-34E393CF9AF6}" type="pres">
      <dgm:prSet presAssocID="{9DF459D8-20BF-4607-A60C-1579794C486B}" presName="sibTrans" presStyleLbl="node1" presStyleIdx="1" presStyleCnt="3"/>
      <dgm:spPr/>
      <dgm:t>
        <a:bodyPr/>
        <a:lstStyle/>
        <a:p>
          <a:endParaRPr lang="en-US"/>
        </a:p>
      </dgm:t>
    </dgm:pt>
    <dgm:pt modelId="{28540B97-B6E6-45A7-9F4C-8F8B9B2FB807}" type="pres">
      <dgm:prSet presAssocID="{E1A0E94E-90B4-47FB-A20F-8216F7AF097B}" presName="dummy" presStyleCnt="0"/>
      <dgm:spPr/>
    </dgm:pt>
    <dgm:pt modelId="{1348FEAF-1F8C-4C3B-98A8-E4A4C38446D3}" type="pres">
      <dgm:prSet presAssocID="{E1A0E94E-90B4-47FB-A20F-8216F7AF097B}" presName="node" presStyleLbl="revTx" presStyleIdx="2" presStyleCnt="3">
        <dgm:presLayoutVars>
          <dgm:bulletEnabled val="1"/>
        </dgm:presLayoutVars>
      </dgm:prSet>
      <dgm:spPr/>
      <dgm:t>
        <a:bodyPr/>
        <a:lstStyle/>
        <a:p>
          <a:endParaRPr lang="en-US"/>
        </a:p>
      </dgm:t>
    </dgm:pt>
    <dgm:pt modelId="{C3CA755D-43DC-4564-AC09-975C992AF5A7}" type="pres">
      <dgm:prSet presAssocID="{9571DAB4-AF7A-4D56-8878-F2D7D5507DC4}" presName="sibTrans" presStyleLbl="node1" presStyleIdx="2" presStyleCnt="3"/>
      <dgm:spPr/>
      <dgm:t>
        <a:bodyPr/>
        <a:lstStyle/>
        <a:p>
          <a:endParaRPr lang="en-US"/>
        </a:p>
      </dgm:t>
    </dgm:pt>
  </dgm:ptLst>
  <dgm:cxnLst>
    <dgm:cxn modelId="{E8905128-1275-47D1-9EC4-521A6D3EF948}" srcId="{ED3D782A-E35B-404B-B37F-13155B0E854B}" destId="{F9CA9612-949F-4729-B496-CBBBC95C76D5}" srcOrd="1" destOrd="0" parTransId="{218C9D46-3D9E-48F1-A4A4-BB569B9EA89C}" sibTransId="{9DF459D8-20BF-4607-A60C-1579794C486B}"/>
    <dgm:cxn modelId="{3DA18044-CD7D-498B-9609-C652B7311B3D}" type="presOf" srcId="{E1A0E94E-90B4-47FB-A20F-8216F7AF097B}" destId="{1348FEAF-1F8C-4C3B-98A8-E4A4C38446D3}" srcOrd="0" destOrd="0" presId="urn:microsoft.com/office/officeart/2005/8/layout/cycle1"/>
    <dgm:cxn modelId="{3E1D82EB-B12C-4356-B190-53EAC2312415}" type="presOf" srcId="{729E813C-9412-48AE-8013-B8B1E29F374F}" destId="{619B3B58-5FA9-4E08-B4FF-FBA810D2FAB7}" srcOrd="0" destOrd="0" presId="urn:microsoft.com/office/officeart/2005/8/layout/cycle1"/>
    <dgm:cxn modelId="{73F9C958-0B99-4A83-9B0C-2889EEF8BFD7}" type="presOf" srcId="{07136715-56E1-47FA-87BA-DEDE47C2B6D8}" destId="{EDBF3DAA-941B-4918-83AE-C0E8CD5F159B}" srcOrd="0" destOrd="0" presId="urn:microsoft.com/office/officeart/2005/8/layout/cycle1"/>
    <dgm:cxn modelId="{CDA3FC7C-7A32-4E0D-9F21-AB12B7763AEB}" type="presOf" srcId="{F9CA9612-949F-4729-B496-CBBBC95C76D5}" destId="{BC419B6B-D258-473F-B416-40D9E5D014AD}" srcOrd="0" destOrd="0" presId="urn:microsoft.com/office/officeart/2005/8/layout/cycle1"/>
    <dgm:cxn modelId="{8F429E38-7E5B-4AF9-9BA3-12154DC83C24}" srcId="{ED3D782A-E35B-404B-B37F-13155B0E854B}" destId="{E1A0E94E-90B4-47FB-A20F-8216F7AF097B}" srcOrd="2" destOrd="0" parTransId="{0564104A-FA12-4A4A-941A-174FE9CE2583}" sibTransId="{9571DAB4-AF7A-4D56-8878-F2D7D5507DC4}"/>
    <dgm:cxn modelId="{4F6EDC4B-46B7-4894-A51C-BDB24FB43231}" type="presOf" srcId="{9DF459D8-20BF-4607-A60C-1579794C486B}" destId="{A8A8A0A1-153F-47AF-8D1E-34E393CF9AF6}" srcOrd="0" destOrd="0" presId="urn:microsoft.com/office/officeart/2005/8/layout/cycle1"/>
    <dgm:cxn modelId="{D82B195E-27BB-41A7-AC99-1801B4AF09C1}" type="presOf" srcId="{ED3D782A-E35B-404B-B37F-13155B0E854B}" destId="{9C95D37A-D953-4004-8DC1-E33246376DFF}" srcOrd="0" destOrd="0" presId="urn:microsoft.com/office/officeart/2005/8/layout/cycle1"/>
    <dgm:cxn modelId="{D61510C0-0662-4511-87ED-1AFD146717AB}" srcId="{ED3D782A-E35B-404B-B37F-13155B0E854B}" destId="{07136715-56E1-47FA-87BA-DEDE47C2B6D8}" srcOrd="0" destOrd="0" parTransId="{770C90F0-6F22-411A-8F8D-E9B1D0BA9935}" sibTransId="{729E813C-9412-48AE-8013-B8B1E29F374F}"/>
    <dgm:cxn modelId="{A648D44B-F5E3-4695-98B0-CB59C797D7D5}" type="presOf" srcId="{9571DAB4-AF7A-4D56-8878-F2D7D5507DC4}" destId="{C3CA755D-43DC-4564-AC09-975C992AF5A7}" srcOrd="0" destOrd="0" presId="urn:microsoft.com/office/officeart/2005/8/layout/cycle1"/>
    <dgm:cxn modelId="{A7E2FB7D-098F-47DD-95AB-9C0D4D754B95}" type="presParOf" srcId="{9C95D37A-D953-4004-8DC1-E33246376DFF}" destId="{695D6E41-EB76-4769-9C04-935ABABB9C7E}" srcOrd="0" destOrd="0" presId="urn:microsoft.com/office/officeart/2005/8/layout/cycle1"/>
    <dgm:cxn modelId="{3F9DCAF3-AD73-4DC8-B7E4-57419192EBEB}" type="presParOf" srcId="{9C95D37A-D953-4004-8DC1-E33246376DFF}" destId="{EDBF3DAA-941B-4918-83AE-C0E8CD5F159B}" srcOrd="1" destOrd="0" presId="urn:microsoft.com/office/officeart/2005/8/layout/cycle1"/>
    <dgm:cxn modelId="{00EC4F13-D392-41A2-84ED-E4E5183BFA40}" type="presParOf" srcId="{9C95D37A-D953-4004-8DC1-E33246376DFF}" destId="{619B3B58-5FA9-4E08-B4FF-FBA810D2FAB7}" srcOrd="2" destOrd="0" presId="urn:microsoft.com/office/officeart/2005/8/layout/cycle1"/>
    <dgm:cxn modelId="{FC767E8A-040E-4EE4-A4BB-2C123009661E}" type="presParOf" srcId="{9C95D37A-D953-4004-8DC1-E33246376DFF}" destId="{13ECB44A-EB3E-4125-8686-F4B0D093F3B5}" srcOrd="3" destOrd="0" presId="urn:microsoft.com/office/officeart/2005/8/layout/cycle1"/>
    <dgm:cxn modelId="{D71C19A3-152B-43E9-9C75-CA633B70431A}" type="presParOf" srcId="{9C95D37A-D953-4004-8DC1-E33246376DFF}" destId="{BC419B6B-D258-473F-B416-40D9E5D014AD}" srcOrd="4" destOrd="0" presId="urn:microsoft.com/office/officeart/2005/8/layout/cycle1"/>
    <dgm:cxn modelId="{B4CAC804-D4E9-4B64-A6B4-BC8B939C5992}" type="presParOf" srcId="{9C95D37A-D953-4004-8DC1-E33246376DFF}" destId="{A8A8A0A1-153F-47AF-8D1E-34E393CF9AF6}" srcOrd="5" destOrd="0" presId="urn:microsoft.com/office/officeart/2005/8/layout/cycle1"/>
    <dgm:cxn modelId="{9D082E4A-AB8C-4958-B061-F9FE8844D5F8}" type="presParOf" srcId="{9C95D37A-D953-4004-8DC1-E33246376DFF}" destId="{28540B97-B6E6-45A7-9F4C-8F8B9B2FB807}" srcOrd="6" destOrd="0" presId="urn:microsoft.com/office/officeart/2005/8/layout/cycle1"/>
    <dgm:cxn modelId="{2C0A554E-9D3E-4DAB-9F6E-A577DA362E11}" type="presParOf" srcId="{9C95D37A-D953-4004-8DC1-E33246376DFF}" destId="{1348FEAF-1F8C-4C3B-98A8-E4A4C38446D3}" srcOrd="7" destOrd="0" presId="urn:microsoft.com/office/officeart/2005/8/layout/cycle1"/>
    <dgm:cxn modelId="{CD0EDC38-7D99-4958-8107-817ACD9C286D}" type="presParOf" srcId="{9C95D37A-D953-4004-8DC1-E33246376DFF}" destId="{C3CA755D-43DC-4564-AC09-975C992AF5A7}" srcOrd="8" destOrd="0" presId="urn:microsoft.com/office/officeart/2005/8/layout/cycle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695047F8-BA42-4596-894E-AD19C9132D3C}" type="datetimeFigureOut">
              <a:rPr lang="en-US"/>
              <a:pPr>
                <a:defRPr/>
              </a:pPr>
              <a:t>5/24/2010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6C8F6C95-4F6C-4235-80E9-DC2C5F6BBC57}"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www.comereason.org/exst_god/exs070.asp"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3" Type="http://schemas.openxmlformats.org/officeDocument/2006/relationships/hyperlink" Target="http://www.boneclones.com/BH-005.htm" TargetMode="External"/><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TextEdit="1"/>
          </p:cNvSpPr>
          <p:nvPr>
            <p:ph type="sldImg"/>
          </p:nvPr>
        </p:nvSpPr>
        <p:spPr bwMode="auto">
          <a:noFill/>
          <a:ln>
            <a:solidFill>
              <a:srgbClr val="000000"/>
            </a:solidFill>
            <a:miter lim="800000"/>
            <a:headEnd/>
            <a:tailEnd/>
          </a:ln>
        </p:spPr>
      </p:sp>
      <p:sp>
        <p:nvSpPr>
          <p:cNvPr id="9318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TextEdit="1"/>
          </p:cNvSpPr>
          <p:nvPr>
            <p:ph type="sldImg"/>
          </p:nvPr>
        </p:nvSpPr>
        <p:spPr bwMode="auto">
          <a:noFill/>
          <a:ln>
            <a:solidFill>
              <a:srgbClr val="000000"/>
            </a:solidFill>
            <a:miter lim="800000"/>
            <a:headEnd/>
            <a:tailEnd/>
          </a:ln>
        </p:spPr>
      </p:sp>
      <p:sp>
        <p:nvSpPr>
          <p:cNvPr id="8397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TextEdit="1"/>
          </p:cNvSpPr>
          <p:nvPr>
            <p:ph type="sldImg"/>
          </p:nvPr>
        </p:nvSpPr>
        <p:spPr bwMode="auto">
          <a:noFill/>
          <a:ln>
            <a:solidFill>
              <a:srgbClr val="000000"/>
            </a:solidFill>
            <a:miter lim="800000"/>
            <a:headEnd/>
            <a:tailEnd/>
          </a:ln>
        </p:spPr>
      </p:sp>
      <p:sp>
        <p:nvSpPr>
          <p:cNvPr id="8499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TextEdit="1"/>
          </p:cNvSpPr>
          <p:nvPr>
            <p:ph type="sldImg"/>
          </p:nvPr>
        </p:nvSpPr>
        <p:spPr bwMode="auto">
          <a:noFill/>
          <a:ln>
            <a:solidFill>
              <a:srgbClr val="000000"/>
            </a:solidFill>
            <a:miter lim="800000"/>
            <a:headEnd/>
            <a:tailEnd/>
          </a:ln>
        </p:spPr>
      </p:sp>
      <p:sp>
        <p:nvSpPr>
          <p:cNvPr id="86019"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TextEdit="1"/>
          </p:cNvSpPr>
          <p:nvPr>
            <p:ph type="sldImg"/>
          </p:nvPr>
        </p:nvSpPr>
        <p:spPr bwMode="auto">
          <a:noFill/>
          <a:ln>
            <a:solidFill>
              <a:srgbClr val="000000"/>
            </a:solidFill>
            <a:miter lim="800000"/>
            <a:headEnd/>
            <a:tailEnd/>
          </a:ln>
        </p:spPr>
      </p:sp>
      <p:sp>
        <p:nvSpPr>
          <p:cNvPr id="8704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All that being said, there is no implication in all of scripture that evolution was the method God use to create all that exists.  But in sharing our faith with our friends, we must keep the following three things in mind…..</a:t>
            </a:r>
          </a:p>
        </p:txBody>
      </p:sp>
      <p:sp>
        <p:nvSpPr>
          <p:cNvPr id="348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BA34DA3-EDB0-4CC9-9A26-5F0F406C145E}" type="slidenum">
              <a:rPr lang="en-US"/>
              <a:pPr fontAlgn="base">
                <a:spcBef>
                  <a:spcPct val="0"/>
                </a:spcBef>
                <a:spcAft>
                  <a:spcPct val="0"/>
                </a:spcAft>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Relationship and Truth.  Truth is best conveyed in the context of a relationship that is respectful, kind and patient.   Hold to your convictions without compromise but also without arrogance.  Compromising truth for the sake of relationship causes a loss of respect.  </a:t>
            </a:r>
          </a:p>
          <a:p>
            <a:pPr>
              <a:spcBef>
                <a:spcPct val="0"/>
              </a:spcBef>
            </a:pPr>
            <a:endParaRPr lang="en-US" smtClean="0"/>
          </a:p>
          <a:p>
            <a:pPr>
              <a:spcBef>
                <a:spcPct val="0"/>
              </a:spcBef>
            </a:pPr>
            <a:r>
              <a:rPr lang="en-US" smtClean="0"/>
              <a:t>John 16:8 – “When he comes, he will convict the world of guilt in regard to sin and righteousness and judgment…”</a:t>
            </a:r>
          </a:p>
          <a:p>
            <a:pPr>
              <a:spcBef>
                <a:spcPct val="0"/>
              </a:spcBef>
            </a:pPr>
            <a:r>
              <a:rPr lang="en-US" smtClean="0"/>
              <a:t>2 Corinthians 5:20 – “We are therefore Christ's ambassadors, as though God were making his appeal through us…”</a:t>
            </a:r>
          </a:p>
          <a:p>
            <a:pPr>
              <a:spcBef>
                <a:spcPct val="0"/>
              </a:spcBef>
            </a:pPr>
            <a:endParaRPr lang="en-US" smtClean="0"/>
          </a:p>
          <a:p>
            <a:pPr>
              <a:spcBef>
                <a:spcPct val="0"/>
              </a:spcBef>
            </a:pPr>
            <a:r>
              <a:rPr lang="en-US" smtClean="0"/>
              <a:t>1 Peter 3:15  “But in your hearts set apart Christ as Lord. Always be prepared to give</a:t>
            </a:r>
            <a:r>
              <a:rPr lang="en-US" b="1" smtClean="0"/>
              <a:t> an </a:t>
            </a:r>
            <a:r>
              <a:rPr lang="en-US" smtClean="0"/>
              <a:t>answer to everyone who asks you to give the reason for the hope that you have. But do this with gentleness and respect…”</a:t>
            </a:r>
          </a:p>
          <a:p>
            <a:pPr>
              <a:spcBef>
                <a:spcPct val="0"/>
              </a:spcBef>
            </a:pPr>
            <a:endParaRPr lang="en-US" smtClean="0"/>
          </a:p>
          <a:p>
            <a:pPr>
              <a:spcBef>
                <a:spcPct val="0"/>
              </a:spcBef>
            </a:pPr>
            <a:endParaRPr lang="en-US" smtClean="0"/>
          </a:p>
          <a:p>
            <a:pPr>
              <a:spcBef>
                <a:spcPct val="0"/>
              </a:spcBef>
            </a:pPr>
            <a:endParaRPr lang="en-US" smtClean="0"/>
          </a:p>
          <a:p>
            <a:pPr>
              <a:spcBef>
                <a:spcPct val="0"/>
              </a:spcBef>
            </a:pPr>
            <a:endParaRPr lang="en-US" smtClean="0"/>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4CBE880-590C-4FFC-81B3-4A24D9D35153}" type="slidenum">
              <a:rPr lang="en-US"/>
              <a:pPr fontAlgn="base">
                <a:spcBef>
                  <a:spcPct val="0"/>
                </a:spcBef>
                <a:spcAft>
                  <a:spcPct val="0"/>
                </a:spcAft>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85000" lnSpcReduction="20000"/>
          </a:bodyPr>
          <a:lstStyle/>
          <a:p>
            <a:pPr fontAlgn="auto">
              <a:spcBef>
                <a:spcPts val="0"/>
              </a:spcBef>
              <a:spcAft>
                <a:spcPts val="0"/>
              </a:spcAft>
              <a:defRPr/>
            </a:pPr>
            <a:r>
              <a:rPr lang="en-US" dirty="0" smtClean="0"/>
              <a:t>This is very reasonable. In fact, this principle provides the basis for mathematics, science, law, medicine, and philosophy.</a:t>
            </a:r>
          </a:p>
          <a:p>
            <a:pPr fontAlgn="auto">
              <a:spcBef>
                <a:spcPts val="0"/>
              </a:spcBef>
              <a:spcAft>
                <a:spcPts val="0"/>
              </a:spcAft>
              <a:defRPr/>
            </a:pPr>
            <a:endParaRPr lang="en-US" dirty="0" smtClean="0"/>
          </a:p>
          <a:p>
            <a:pPr fontAlgn="auto">
              <a:spcBef>
                <a:spcPts val="0"/>
              </a:spcBef>
              <a:spcAft>
                <a:spcPts val="0"/>
              </a:spcAft>
              <a:defRPr/>
            </a:pPr>
            <a:r>
              <a:rPr lang="en-US" dirty="0" smtClean="0"/>
              <a:t>Luke 20:22-26 - Is it right for us to pay taxes to Caesar or not?“ He saw through their duplicity and said to them, "Show me a denarius. Whose portrait and inscription are on it?“ "Caesar's," they replied. He said to them, "Then give to Caesar what is Caesar's, and to God what is God's.“ They were unable to trap him in what he had said there in public. And astonished by his answer, they became silent.</a:t>
            </a:r>
          </a:p>
          <a:p>
            <a:pPr fontAlgn="auto">
              <a:spcBef>
                <a:spcPts val="0"/>
              </a:spcBef>
              <a:spcAft>
                <a:spcPts val="0"/>
              </a:spcAft>
              <a:defRPr/>
            </a:pPr>
            <a:r>
              <a:rPr lang="en-US" dirty="0" smtClean="0"/>
              <a:t/>
            </a:r>
            <a:br>
              <a:rPr lang="en-US" dirty="0" smtClean="0"/>
            </a:br>
            <a:endParaRPr lang="en-US" dirty="0" smtClean="0"/>
          </a:p>
          <a:p>
            <a:pPr fontAlgn="auto">
              <a:spcBef>
                <a:spcPts val="0"/>
              </a:spcBef>
              <a:spcAft>
                <a:spcPts val="0"/>
              </a:spcAft>
              <a:defRPr/>
            </a:pPr>
            <a:r>
              <a:rPr lang="en-US" dirty="0" smtClean="0"/>
              <a:t>Unfortunately, though, many Christians when faced with this type of situation generally retreat into a defensive position. They feel that it is the Christian's responsibility to go out and find the evidence that debunks a particular claim.   This approach forces your skeptical friend to look for the proof to back up his assumptions.  </a:t>
            </a:r>
          </a:p>
          <a:p>
            <a:pPr fontAlgn="auto">
              <a:spcBef>
                <a:spcPts val="0"/>
              </a:spcBef>
              <a:spcAft>
                <a:spcPts val="0"/>
              </a:spcAft>
              <a:defRPr/>
            </a:pPr>
            <a:endParaRPr lang="en-US" dirty="0" smtClean="0"/>
          </a:p>
          <a:p>
            <a:pPr fontAlgn="auto">
              <a:spcBef>
                <a:spcPts val="0"/>
              </a:spcBef>
              <a:spcAft>
                <a:spcPts val="0"/>
              </a:spcAft>
              <a:defRPr/>
            </a:pPr>
            <a:r>
              <a:rPr lang="en-US" dirty="0" smtClean="0"/>
              <a:t/>
            </a:r>
            <a:br>
              <a:rPr lang="en-US" dirty="0" smtClean="0"/>
            </a:br>
            <a:r>
              <a:rPr lang="en-US" dirty="0" smtClean="0"/>
              <a:t/>
            </a:r>
            <a:br>
              <a:rPr lang="en-US" dirty="0" smtClean="0"/>
            </a:br>
            <a:r>
              <a:rPr lang="en-US" dirty="0" smtClean="0"/>
              <a:t>Read more: </a:t>
            </a:r>
            <a:r>
              <a:rPr lang="en-US" dirty="0" smtClean="0">
                <a:hlinkClick r:id="rId3"/>
              </a:rPr>
              <a:t>http://www.comereason.org/exst_god/exs070.asp#ixzz0nHlBpN2L</a:t>
            </a:r>
            <a:r>
              <a:rPr lang="en-US" dirty="0" smtClean="0"/>
              <a:t/>
            </a:r>
            <a:br>
              <a:rPr lang="en-US" dirty="0" smtClean="0"/>
            </a:br>
            <a:endParaRPr lang="en-US" dirty="0" smtClean="0"/>
          </a:p>
          <a:p>
            <a:pPr fontAlgn="auto">
              <a:spcBef>
                <a:spcPts val="0"/>
              </a:spcBef>
              <a:spcAft>
                <a:spcPts val="0"/>
              </a:spcAft>
              <a:defRPr/>
            </a:pPr>
            <a:endParaRPr lang="en-US" dirty="0" smtClean="0">
              <a:hlinkClick r:id="rId3"/>
            </a:endParaRPr>
          </a:p>
          <a:p>
            <a:pPr fontAlgn="auto">
              <a:spcBef>
                <a:spcPts val="0"/>
              </a:spcBef>
              <a:spcAft>
                <a:spcPts val="0"/>
              </a:spcAft>
              <a:defRPr/>
            </a:pPr>
            <a:endParaRPr lang="en-US" dirty="0" smtClean="0">
              <a:hlinkClick r:id="rId3"/>
            </a:endParaRPr>
          </a:p>
          <a:p>
            <a:pPr fontAlgn="auto">
              <a:spcBef>
                <a:spcPts val="0"/>
              </a:spcBef>
              <a:spcAft>
                <a:spcPts val="0"/>
              </a:spcAft>
              <a:defRPr/>
            </a:pPr>
            <a:r>
              <a:rPr lang="en-US" dirty="0" smtClean="0">
                <a:hlinkClick r:id="rId3"/>
              </a:rPr>
              <a:t>http://www.comereason.org/exst_god/exs070.asp#ixzz0nHk5foAj</a:t>
            </a:r>
            <a:endParaRPr lang="en-US" b="1" dirty="0"/>
          </a:p>
        </p:txBody>
      </p:sp>
      <p:sp>
        <p:nvSpPr>
          <p:cNvPr id="389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C53857B-9BD5-4B6E-80FA-D64D29F2FCF4}" type="slidenum">
              <a:rPr lang="en-US"/>
              <a:pPr fontAlgn="base">
                <a:spcBef>
                  <a:spcPct val="0"/>
                </a:spcBef>
                <a:spcAft>
                  <a:spcPct val="0"/>
                </a:spcAft>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TextEdit="1"/>
          </p:cNvSpPr>
          <p:nvPr>
            <p:ph type="sldImg"/>
          </p:nvPr>
        </p:nvSpPr>
        <p:spPr bwMode="auto">
          <a:noFill/>
          <a:ln>
            <a:solidFill>
              <a:srgbClr val="000000"/>
            </a:solidFill>
            <a:miter lim="800000"/>
            <a:headEnd/>
            <a:tailEnd/>
          </a:ln>
        </p:spPr>
      </p:sp>
      <p:sp>
        <p:nvSpPr>
          <p:cNvPr id="8806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TextEdit="1"/>
          </p:cNvSpPr>
          <p:nvPr>
            <p:ph type="sldImg"/>
          </p:nvPr>
        </p:nvSpPr>
        <p:spPr bwMode="auto">
          <a:noFill/>
          <a:ln>
            <a:solidFill>
              <a:srgbClr val="000000"/>
            </a:solidFill>
            <a:miter lim="800000"/>
            <a:headEnd/>
            <a:tailEnd/>
          </a:ln>
        </p:spPr>
      </p:sp>
      <p:sp>
        <p:nvSpPr>
          <p:cNvPr id="8909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TextEdit="1"/>
          </p:cNvSpPr>
          <p:nvPr>
            <p:ph type="sldImg"/>
          </p:nvPr>
        </p:nvSpPr>
        <p:spPr bwMode="auto">
          <a:noFill/>
          <a:ln>
            <a:solidFill>
              <a:srgbClr val="000000"/>
            </a:solidFill>
            <a:miter lim="800000"/>
            <a:headEnd/>
            <a:tailEnd/>
          </a:ln>
        </p:spPr>
      </p:sp>
      <p:sp>
        <p:nvSpPr>
          <p:cNvPr id="9011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TextEdit="1"/>
          </p:cNvSpPr>
          <p:nvPr>
            <p:ph type="sldImg"/>
          </p:nvPr>
        </p:nvSpPr>
        <p:spPr bwMode="auto">
          <a:noFill/>
          <a:ln>
            <a:solidFill>
              <a:srgbClr val="000000"/>
            </a:solidFill>
            <a:miter lim="800000"/>
            <a:headEnd/>
            <a:tailEnd/>
          </a:ln>
        </p:spPr>
      </p:sp>
      <p:sp>
        <p:nvSpPr>
          <p:cNvPr id="7680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fontAlgn="auto">
              <a:spcBef>
                <a:spcPts val="0"/>
              </a:spcBef>
              <a:spcAft>
                <a:spcPts val="0"/>
              </a:spcAft>
              <a:defRPr/>
            </a:pPr>
            <a:r>
              <a:rPr lang="en-US" dirty="0" smtClean="0"/>
              <a:t>Notice how may questions were asked in this exchange.  Sometimes, questions are much more effective in giving answers than giving answers.</a:t>
            </a:r>
          </a:p>
          <a:p>
            <a:pPr fontAlgn="auto">
              <a:spcBef>
                <a:spcPts val="0"/>
              </a:spcBef>
              <a:spcAft>
                <a:spcPts val="0"/>
              </a:spcAft>
              <a:defRPr/>
            </a:pPr>
            <a:endParaRPr lang="en-US" dirty="0" smtClean="0"/>
          </a:p>
          <a:p>
            <a:pPr fontAlgn="auto">
              <a:spcBef>
                <a:spcPts val="0"/>
              </a:spcBef>
              <a:spcAft>
                <a:spcPts val="0"/>
              </a:spcAft>
              <a:defRPr/>
            </a:pPr>
            <a:r>
              <a:rPr lang="en-US" dirty="0" smtClean="0"/>
              <a:t>Luke 20:22 </a:t>
            </a:r>
            <a:r>
              <a:rPr lang="en-US" i="1" dirty="0" smtClean="0"/>
              <a:t>“Is it right for us to pay taxes to Caesar or not?“ He saw through their duplicity and said to them, "Show me a denarius. Whose portrait and inscription are on it?“ "Caesar's," they replied. He said to them, "Then give to Caesar what is Caesar's, and to God what is God's.“ They were unable to trap him in what he had said there in public. And astonished by his answer, they became silent.</a:t>
            </a:r>
          </a:p>
          <a:p>
            <a:pPr fontAlgn="auto">
              <a:spcBef>
                <a:spcPts val="0"/>
              </a:spcBef>
              <a:spcAft>
                <a:spcPts val="0"/>
              </a:spcAft>
              <a:defRPr/>
            </a:pPr>
            <a:endParaRPr lang="en-US" dirty="0" smtClean="0"/>
          </a:p>
          <a:p>
            <a:pPr fontAlgn="auto">
              <a:spcBef>
                <a:spcPts val="0"/>
              </a:spcBef>
              <a:spcAft>
                <a:spcPts val="0"/>
              </a:spcAft>
              <a:defRPr/>
            </a:pPr>
            <a:r>
              <a:rPr lang="en-US" dirty="0" smtClean="0"/>
              <a:t>Matthew 12 9 – 13  </a:t>
            </a:r>
            <a:r>
              <a:rPr lang="en-US" i="1" dirty="0" smtClean="0"/>
              <a:t>Going on from that place, he went into their synagogue, and a man with a shriveled hand was there. Looking for a reason to accuse Jesus, they asked him, "Is it lawful to heal on the Sabbath?“ He said to them, "If any of you has a sheep and it falls into a pit on the Sabbath, will you not take hold of it and lift it out? How much more valuable is a man than a sheep! Therefore it is lawful to do good on the Sabbath.“ Then he said to the man, "Stretch out your hand." So he stretched it out and it was completely restored, just as sound as the other.</a:t>
            </a:r>
          </a:p>
          <a:p>
            <a:pPr fontAlgn="auto">
              <a:spcBef>
                <a:spcPts val="0"/>
              </a:spcBef>
              <a:spcAft>
                <a:spcPts val="0"/>
              </a:spcAft>
              <a:defRPr/>
            </a:pPr>
            <a:endParaRPr lang="en-US" i="1" dirty="0"/>
          </a:p>
        </p:txBody>
      </p:sp>
      <p:sp>
        <p:nvSpPr>
          <p:cNvPr id="440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B9AFD58-C9EA-4669-90E8-D7002D7A909A}" type="slidenum">
              <a:rPr lang="en-US"/>
              <a:pPr fontAlgn="base">
                <a:spcBef>
                  <a:spcPct val="0"/>
                </a:spcBef>
                <a:spcAft>
                  <a:spcPct val="0"/>
                </a:spcAft>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You could give them book…but you could use a pneumonic to remember some basic points that will support the Biblical view of creation.  </a:t>
            </a:r>
          </a:p>
          <a:p>
            <a:pPr>
              <a:spcBef>
                <a:spcPct val="0"/>
              </a:spcBef>
            </a:pPr>
            <a:endParaRPr lang="en-US" smtClean="0"/>
          </a:p>
          <a:p>
            <a:pPr>
              <a:spcBef>
                <a:spcPct val="0"/>
              </a:spcBef>
            </a:pPr>
            <a:r>
              <a:rPr lang="en-US" smtClean="0"/>
              <a:t>*The </a:t>
            </a:r>
            <a:r>
              <a:rPr lang="en-US" i="1" smtClean="0"/>
              <a:t>Face</a:t>
            </a:r>
            <a:r>
              <a:rPr lang="en-US" smtClean="0"/>
              <a:t> that Demonstrates the </a:t>
            </a:r>
            <a:r>
              <a:rPr lang="en-US" i="1" smtClean="0"/>
              <a:t>Farce of Evolution</a:t>
            </a:r>
            <a:r>
              <a:rPr lang="en-US" smtClean="0"/>
              <a:t> by Hank Hanegraaff. Nashville, TN: Word Publishing, 1998.</a:t>
            </a:r>
          </a:p>
        </p:txBody>
      </p:sp>
      <p:sp>
        <p:nvSpPr>
          <p:cNvPr id="460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FA96DCC-64BF-45D9-8B58-03ADDC184B9F}" type="slidenum">
              <a:rPr lang="en-US"/>
              <a:pPr fontAlgn="base">
                <a:spcBef>
                  <a:spcPct val="0"/>
                </a:spcBef>
                <a:spcAft>
                  <a:spcPct val="0"/>
                </a:spcAft>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bwMode="auto">
          <a:noFill/>
          <a:ln>
            <a:solidFill>
              <a:srgbClr val="000000"/>
            </a:solidFill>
            <a:miter lim="800000"/>
            <a:headEnd/>
            <a:tailEnd/>
          </a:ln>
        </p:spPr>
      </p:sp>
      <p:sp>
        <p:nvSpPr>
          <p:cNvPr id="481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81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1C80EDC-CA96-4F93-BE1B-55695DED3CCB}" type="slidenum">
              <a:rPr lang="en-US"/>
              <a:pPr fontAlgn="base">
                <a:spcBef>
                  <a:spcPct val="0"/>
                </a:spcBef>
                <a:spcAft>
                  <a:spcPct val="0"/>
                </a:spcAft>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01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F4C3BF1-C3F7-4656-ACCD-892430FC3C67}" type="slidenum">
              <a:rPr lang="en-US"/>
              <a:pPr fontAlgn="base">
                <a:spcBef>
                  <a:spcPct val="0"/>
                </a:spcBef>
                <a:spcAft>
                  <a:spcPct val="0"/>
                </a:spcAft>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fontAlgn="auto">
              <a:spcBef>
                <a:spcPts val="0"/>
              </a:spcBef>
              <a:spcAft>
                <a:spcPts val="0"/>
              </a:spcAft>
              <a:defRPr/>
            </a:pPr>
            <a:r>
              <a:rPr lang="en-US" dirty="0" smtClean="0"/>
              <a:t>Another line of evidence concerns the order in which fossils are found buried. Fossils are generally found buried in a sequential order. The first fossilized fish appear buried below the first fossilized amphibians which appear below the first fossilized reptiles which appear below the first fossilized birds and mammals. This is consistent with the Darwinian model of origins which says that birds and mammals evolved from reptiles which evolved from amphibians which evolved from fish. The acronym to remember is FARM: Fish to Amphibian to Reptile to Mammal (and bird). </a:t>
            </a:r>
            <a:br>
              <a:rPr lang="en-US" dirty="0" smtClean="0"/>
            </a:br>
            <a:r>
              <a:rPr lang="en-US" dirty="0" smtClean="0"/>
              <a:t/>
            </a:r>
            <a:br>
              <a:rPr lang="en-US" dirty="0" smtClean="0"/>
            </a:br>
            <a:r>
              <a:rPr lang="en-US" dirty="0" smtClean="0"/>
              <a:t>Not everything about the order in which fossils are found supports Darwin’s theory however. Near the bottom of the fossil record we find the Cambrian explosion, the sudden appearance of at least two-thirds of all known animal phyla (28 out of the 42), all within a very brief period of geological time. There is some debate as to how many of the remaining 14 phyla also appear during the Cambrian (some scientists say as many as 13 of the remaining 14). Regardless, it is clear that many of the major innovations to the basic structure of known animal forms occurred during this very brief, enigmatic period. This does not support Darwin’s theory of gradual innovation. </a:t>
            </a:r>
          </a:p>
          <a:p>
            <a:pPr fontAlgn="auto">
              <a:spcBef>
                <a:spcPts val="0"/>
              </a:spcBef>
              <a:spcAft>
                <a:spcPts val="0"/>
              </a:spcAft>
              <a:defRPr/>
            </a:pPr>
            <a:endParaRPr lang="en-US" dirty="0" smtClean="0"/>
          </a:p>
          <a:p>
            <a:pPr fontAlgn="auto">
              <a:spcBef>
                <a:spcPts val="0"/>
              </a:spcBef>
              <a:spcAft>
                <a:spcPts val="0"/>
              </a:spcAft>
              <a:defRPr/>
            </a:pPr>
            <a:r>
              <a:rPr lang="en-US" dirty="0" smtClean="0"/>
              <a:t>Illustration:  FOOTBALL FIELD –</a:t>
            </a:r>
          </a:p>
          <a:p>
            <a:pPr fontAlgn="auto">
              <a:spcBef>
                <a:spcPts val="0"/>
              </a:spcBef>
              <a:spcAft>
                <a:spcPts val="0"/>
              </a:spcAft>
              <a:defRPr/>
            </a:pPr>
            <a:r>
              <a:rPr lang="en-US" dirty="0" smtClean="0"/>
              <a:t> Goal line – first fossil of a microscopic, single celled organism</a:t>
            </a:r>
          </a:p>
          <a:p>
            <a:pPr fontAlgn="auto">
              <a:spcBef>
                <a:spcPts val="0"/>
              </a:spcBef>
              <a:spcAft>
                <a:spcPts val="0"/>
              </a:spcAft>
              <a:defRPr/>
            </a:pPr>
            <a:r>
              <a:rPr lang="en-US" dirty="0" smtClean="0"/>
              <a:t>20 yard line – 40 yard line – Mid field – Opposite 20  - only singled celled organisms</a:t>
            </a:r>
          </a:p>
          <a:p>
            <a:pPr fontAlgn="auto">
              <a:spcBef>
                <a:spcPts val="0"/>
              </a:spcBef>
              <a:spcAft>
                <a:spcPts val="0"/>
              </a:spcAft>
              <a:defRPr/>
            </a:pPr>
            <a:r>
              <a:rPr lang="en-US" dirty="0" smtClean="0"/>
              <a:t>Opposite 16 yard line – sponges – jellyfish – worms and then a stride later you find an explosion of fossils representing 2/3 of all known animal phyla including insects, crabs, starfish, sea urchins and vertebrates (Strobel, Case for a Creator, p. 44.)</a:t>
            </a:r>
          </a:p>
          <a:p>
            <a:pPr fontAlgn="auto">
              <a:spcBef>
                <a:spcPts val="0"/>
              </a:spcBef>
              <a:spcAft>
                <a:spcPts val="0"/>
              </a:spcAft>
              <a:defRPr/>
            </a:pPr>
            <a:r>
              <a:rPr lang="en-US" dirty="0" smtClean="0"/>
              <a:t/>
            </a:r>
            <a:br>
              <a:rPr lang="en-US" dirty="0" smtClean="0"/>
            </a:br>
            <a:r>
              <a:rPr lang="en-US" dirty="0" smtClean="0"/>
              <a:t>http://www.enchantedlearning.com/subjects/Geologictime.html</a:t>
            </a:r>
            <a:endParaRPr lang="en-US" dirty="0"/>
          </a:p>
        </p:txBody>
      </p:sp>
      <p:sp>
        <p:nvSpPr>
          <p:cNvPr id="522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6204FA8-B1D1-487B-ACA4-89901BD1CD5D}" type="slidenum">
              <a:rPr lang="en-US"/>
              <a:pPr fontAlgn="base">
                <a:spcBef>
                  <a:spcPct val="0"/>
                </a:spcBef>
                <a:spcAft>
                  <a:spcPct val="0"/>
                </a:spcAft>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bwMode="auto">
          <a:noFill/>
          <a:ln>
            <a:solidFill>
              <a:srgbClr val="000000"/>
            </a:solidFill>
            <a:miter lim="800000"/>
            <a:headEnd/>
            <a:tailEnd/>
          </a:ln>
        </p:spPr>
      </p:sp>
      <p:sp>
        <p:nvSpPr>
          <p:cNvPr id="5427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Sometimes, it is possible to determine age directly from the fossil. Many times however, fossils are to old to have their age directly measured. Instead, age can be determined from radioactive elements occurring within rock found in association with the fossils.   http://snakefly.tripod.com/Date.html</a:t>
            </a:r>
          </a:p>
          <a:p>
            <a:pPr>
              <a:spcBef>
                <a:spcPct val="0"/>
              </a:spcBef>
            </a:pPr>
            <a:endParaRPr lang="en-US" smtClean="0"/>
          </a:p>
          <a:p>
            <a:pPr>
              <a:spcBef>
                <a:spcPct val="0"/>
              </a:spcBef>
            </a:pPr>
            <a:r>
              <a:rPr lang="en-US" smtClean="0"/>
              <a:t>For example, in a 1979 interview with *Dr. Donald Fisher, the state paleontologist for New York, Luther Sunderland, asked him: </a:t>
            </a:r>
            <a:r>
              <a:rPr lang="en-US" i="1" smtClean="0"/>
              <a:t>"How do you date fossils?" </a:t>
            </a:r>
            <a:r>
              <a:rPr lang="en-US" smtClean="0"/>
              <a:t>His reply: </a:t>
            </a:r>
            <a:r>
              <a:rPr lang="en-US" i="1" smtClean="0"/>
              <a:t>"By the Cambrian rocks in which they were found." </a:t>
            </a:r>
            <a:r>
              <a:rPr lang="en-US" smtClean="0"/>
              <a:t>Sunderland then asked him if this were not circular reasoning, and *Fisher replied, "</a:t>
            </a:r>
            <a:r>
              <a:rPr lang="en-US" i="1" smtClean="0"/>
              <a:t>Of course, how else are you going to do it?" (Bible Science Newsletter, </a:t>
            </a:r>
            <a:r>
              <a:rPr lang="en-US" smtClean="0"/>
              <a:t>December 1986, p. 6.) </a:t>
            </a:r>
          </a:p>
          <a:p>
            <a:pPr>
              <a:spcBef>
                <a:spcPct val="0"/>
              </a:spcBef>
            </a:pPr>
            <a:endParaRPr lang="en-US" smtClean="0"/>
          </a:p>
          <a:p>
            <a:pPr>
              <a:spcBef>
                <a:spcPct val="0"/>
              </a:spcBef>
            </a:pPr>
            <a:r>
              <a:rPr lang="en-US" smtClean="0"/>
              <a:t>"The rocks do date the fossils, but the fossils date the rocks more accurately. Stratigraphy cannot avoid this kind of reasoning . . because circularity is inherent in the derivation of time scales."</a:t>
            </a:r>
            <a:r>
              <a:rPr lang="en-US" i="1" smtClean="0"/>
              <a:t>—*J.E. O'Rourke, "Pragmatism vs. Materialism in Stratigraphy," American Journal of science, January 1976.</a:t>
            </a:r>
            <a:r>
              <a:rPr lang="en-US" smtClean="0"/>
              <a:t> </a:t>
            </a:r>
          </a:p>
          <a:p>
            <a:pPr>
              <a:spcBef>
                <a:spcPct val="0"/>
              </a:spcBef>
            </a:pPr>
            <a:endParaRPr lang="en-US" smtClean="0"/>
          </a:p>
          <a:p>
            <a:pPr>
              <a:spcBef>
                <a:spcPct val="0"/>
              </a:spcBef>
            </a:pPr>
            <a:r>
              <a:rPr lang="en-US" smtClean="0"/>
              <a:t>http://www.pathlights.com/ce_encyclopedia/Encyclopedia/12fos11.htm</a:t>
            </a:r>
          </a:p>
          <a:p>
            <a:pPr>
              <a:spcBef>
                <a:spcPct val="0"/>
              </a:spcBef>
            </a:pPr>
            <a:endParaRPr lang="en-US" smtClean="0"/>
          </a:p>
          <a:p>
            <a:pPr>
              <a:spcBef>
                <a:spcPct val="0"/>
              </a:spcBef>
            </a:pPr>
            <a:endParaRPr lang="en-US" smtClean="0"/>
          </a:p>
        </p:txBody>
      </p:sp>
      <p:sp>
        <p:nvSpPr>
          <p:cNvPr id="542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8A28932-FC64-450B-B089-31A5482E6134}" type="slidenum">
              <a:rPr lang="en-US"/>
              <a:pPr fontAlgn="base">
                <a:spcBef>
                  <a:spcPct val="0"/>
                </a:spcBef>
                <a:spcAft>
                  <a:spcPct val="0"/>
                </a:spcAft>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http://emporium.turnpike.net/C/cs/emnh.htm</a:t>
            </a:r>
          </a:p>
        </p:txBody>
      </p:sp>
      <p:sp>
        <p:nvSpPr>
          <p:cNvPr id="563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9A4A2CE-24D2-4160-99A7-659747E162F0}" type="slidenum">
              <a:rPr lang="en-US"/>
              <a:pPr fontAlgn="base">
                <a:spcBef>
                  <a:spcPct val="0"/>
                </a:spcBef>
                <a:spcAft>
                  <a:spcPct val="0"/>
                </a:spcAft>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p:cNvSpPr>
          <p:nvPr>
            <p:ph type="sldImg"/>
          </p:nvPr>
        </p:nvSpPr>
        <p:spPr bwMode="auto">
          <a:noFill/>
          <a:ln>
            <a:solidFill>
              <a:srgbClr val="000000"/>
            </a:solidFill>
            <a:miter lim="800000"/>
            <a:headEnd/>
            <a:tailEnd/>
          </a:ln>
        </p:spPr>
      </p:sp>
      <p:sp>
        <p:nvSpPr>
          <p:cNvPr id="5837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In 1892 on the island of Java, he found a thigh-bone, which to all intents and purposes was like that of modern humans. About a year earlier in the same location he had found a large skull-cap, and later three teeth. These were not necessarily from the same individual: the skullcap and the leg-bone were about 15 meters (50 feet) apart.</a:t>
            </a:r>
          </a:p>
          <a:p>
            <a:pPr>
              <a:spcBef>
                <a:spcPct val="0"/>
              </a:spcBef>
            </a:pPr>
            <a:endParaRPr lang="en-US" smtClean="0"/>
          </a:p>
        </p:txBody>
      </p:sp>
      <p:sp>
        <p:nvSpPr>
          <p:cNvPr id="583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116E255-6E88-431F-8656-396AEF341000}" type="slidenum">
              <a:rPr lang="en-US"/>
              <a:pPr fontAlgn="base">
                <a:spcBef>
                  <a:spcPct val="0"/>
                </a:spcBef>
                <a:spcAft>
                  <a:spcPct val="0"/>
                </a:spcAft>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p:cNvSpPr>
          <p:nvPr>
            <p:ph type="sldImg"/>
          </p:nvPr>
        </p:nvSpPr>
        <p:spPr bwMode="auto">
          <a:noFill/>
          <a:ln>
            <a:solidFill>
              <a:srgbClr val="000000"/>
            </a:solidFill>
            <a:miter lim="800000"/>
            <a:headEnd/>
            <a:tailEnd/>
          </a:ln>
        </p:spPr>
      </p:sp>
      <p:sp>
        <p:nvSpPr>
          <p:cNvPr id="6041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AKA Charles Dawson’s Dawn Man</a:t>
            </a:r>
          </a:p>
          <a:p>
            <a:pPr>
              <a:spcBef>
                <a:spcPct val="0"/>
              </a:spcBef>
            </a:pPr>
            <a:endParaRPr lang="en-US" smtClean="0"/>
          </a:p>
          <a:p>
            <a:pPr>
              <a:spcBef>
                <a:spcPct val="0"/>
              </a:spcBef>
            </a:pPr>
            <a:r>
              <a:rPr lang="en-US" smtClean="0"/>
              <a:t>http://www.talkorigins.org/faqs/piltdown.html</a:t>
            </a:r>
          </a:p>
        </p:txBody>
      </p:sp>
      <p:sp>
        <p:nvSpPr>
          <p:cNvPr id="604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1B06A4F-B05B-4F41-8CB4-F1BF4C214212}" type="slidenum">
              <a:rPr lang="en-US"/>
              <a:pPr fontAlgn="base">
                <a:spcBef>
                  <a:spcPct val="0"/>
                </a:spcBef>
                <a:spcAft>
                  <a:spcPct val="0"/>
                </a:spcAft>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Image Placeholder 1"/>
          <p:cNvSpPr>
            <a:spLocks noGrp="1" noRot="1" noChangeAspect="1"/>
          </p:cNvSpPr>
          <p:nvPr>
            <p:ph type="sldImg"/>
          </p:nvPr>
        </p:nvSpPr>
        <p:spPr bwMode="auto">
          <a:noFill/>
          <a:ln>
            <a:solidFill>
              <a:srgbClr val="000000"/>
            </a:solidFill>
            <a:miter lim="800000"/>
            <a:headEnd/>
            <a:tailEnd/>
          </a:ln>
        </p:spPr>
      </p:sp>
      <p:sp>
        <p:nvSpPr>
          <p:cNvPr id="6246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In 1922 a single tooth was found in Pliocine deposits in western Nebraska. Dr. Henry Fairfeild Osborn of Columbia University, head of the American Museum of Natural History, determined that this tooth had characteristics of chimpanzee, Pithecanthropus (Java man), and man. From this he concluded that this was a missing link. In England Sir Grafton Elliot Smith, F.R.S., Professor of Anatomy of Manchester, fully supported Osborn (Bowden 1977, 46). </a:t>
            </a:r>
          </a:p>
          <a:p>
            <a:pPr>
              <a:spcBef>
                <a:spcPct val="0"/>
              </a:spcBef>
            </a:pPr>
            <a:endParaRPr lang="en-US" smtClean="0"/>
          </a:p>
          <a:p>
            <a:pPr>
              <a:spcBef>
                <a:spcPct val="0"/>
              </a:spcBef>
            </a:pPr>
            <a:r>
              <a:rPr lang="en-US" smtClean="0"/>
              <a:t>http://emporium.turnpike.net/C/cs/emne.htm</a:t>
            </a:r>
          </a:p>
        </p:txBody>
      </p:sp>
      <p:sp>
        <p:nvSpPr>
          <p:cNvPr id="624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7F8F020-4C0A-4354-B2EE-313894E6F6D5}" type="slidenum">
              <a:rPr lang="en-US"/>
              <a:pPr fontAlgn="base">
                <a:spcBef>
                  <a:spcPct val="0"/>
                </a:spcBef>
                <a:spcAft>
                  <a:spcPct val="0"/>
                </a:spcAft>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A87E5D4-3D44-4AD5-AE93-8D651CD0EDAB}" type="slidenum">
              <a:rPr lang="en-US"/>
              <a:pPr fontAlgn="base">
                <a:spcBef>
                  <a:spcPct val="0"/>
                </a:spcBef>
                <a:spcAft>
                  <a:spcPct val="0"/>
                </a:spcAft>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Image Placeholder 1"/>
          <p:cNvSpPr>
            <a:spLocks noGrp="1" noRot="1" noChangeAspect="1"/>
          </p:cNvSpPr>
          <p:nvPr>
            <p:ph type="sldImg"/>
          </p:nvPr>
        </p:nvSpPr>
        <p:spPr bwMode="auto">
          <a:noFill/>
          <a:ln>
            <a:solidFill>
              <a:srgbClr val="000000"/>
            </a:solidFill>
            <a:miter lim="800000"/>
            <a:headEnd/>
            <a:tailEnd/>
          </a:ln>
        </p:spPr>
      </p:sp>
      <p:sp>
        <p:nvSpPr>
          <p:cNvPr id="6451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evidence for this being a “missing link” is tenuous at best.  </a:t>
            </a:r>
          </a:p>
          <a:p>
            <a:pPr>
              <a:spcBef>
                <a:spcPct val="0"/>
              </a:spcBef>
            </a:pPr>
            <a:endParaRPr lang="en-US" smtClean="0"/>
          </a:p>
          <a:p>
            <a:pPr>
              <a:spcBef>
                <a:spcPct val="0"/>
              </a:spcBef>
            </a:pPr>
            <a:r>
              <a:rPr lang="en-US" smtClean="0"/>
              <a:t>The original reconstruction of Peking Man was prepared by Dr. F. Weidenreich and Mrs. Lucille Swan in 1937 from the fossil remains of several different individuals found in the caves at Zhoukoudian, China. The </a:t>
            </a:r>
            <a:r>
              <a:rPr lang="en-US" smtClean="0">
                <a:hlinkClick r:id="rId3"/>
              </a:rPr>
              <a:t>Bone Clones replica</a:t>
            </a:r>
            <a:r>
              <a:rPr lang="en-US" smtClean="0"/>
              <a:t> of the Peking Man is easily obtainable today.</a:t>
            </a:r>
          </a:p>
          <a:p>
            <a:pPr>
              <a:spcBef>
                <a:spcPct val="0"/>
              </a:spcBef>
            </a:pPr>
            <a:endParaRPr lang="en-US" smtClean="0"/>
          </a:p>
          <a:p>
            <a:pPr>
              <a:spcBef>
                <a:spcPct val="0"/>
              </a:spcBef>
            </a:pPr>
            <a:r>
              <a:rPr lang="en-US" smtClean="0"/>
              <a:t>http://www.google.com/imgres?imgurl=http://www.cryptomundo.com/wp-content/homo_erectus_03_2061.jpg&amp;imgrefurl=http://www.cryptomundo.com/cryptozoo-news/peking-man09/&amp;h=400&amp;w=306&amp;sz=27&amp;tbnid=xNpaLtJOMsF_eM:&amp;tbnh=257&amp;tbnw=197&amp;prev=/images%3Fq%3Dpeking%2Bman%2Bpicture&amp;hl=en&amp;usg=__Xed-5dsVmeLry_yV1Ibd0D7k9Hw=&amp;ei=Y6XlS-zXNcL98AbD56H3CQ&amp;sa=X&amp;oi=image_result&amp;resnum=2&amp;ct=image&amp;ved=0CBoQ9QEwAQ</a:t>
            </a:r>
          </a:p>
          <a:p>
            <a:pPr>
              <a:spcBef>
                <a:spcPct val="0"/>
              </a:spcBef>
            </a:pPr>
            <a:endParaRPr lang="en-US" smtClean="0"/>
          </a:p>
        </p:txBody>
      </p:sp>
      <p:sp>
        <p:nvSpPr>
          <p:cNvPr id="645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ACC0C04-E52B-49B5-AD33-50CF4EA728E2}" type="slidenum">
              <a:rPr lang="en-US"/>
              <a:pPr fontAlgn="base">
                <a:spcBef>
                  <a:spcPct val="0"/>
                </a:spcBef>
                <a:spcAft>
                  <a:spcPct val="0"/>
                </a:spcAft>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p:cNvSpPr>
            <a:spLocks noGrp="1" noRot="1" noChangeAspect="1"/>
          </p:cNvSpPr>
          <p:nvPr>
            <p:ph type="sldImg"/>
          </p:nvPr>
        </p:nvSpPr>
        <p:spPr bwMode="auto">
          <a:noFill/>
          <a:ln>
            <a:solidFill>
              <a:srgbClr val="000000"/>
            </a:solidFill>
            <a:miter lim="800000"/>
            <a:headEnd/>
            <a:tailEnd/>
          </a:ln>
        </p:spPr>
      </p:sp>
      <p:sp>
        <p:nvSpPr>
          <p:cNvPr id="665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And then of course there was Lucy. This is one of my all time favorites ... discovered in Ethiopia by Donald Johansson in 1974. It was dated at being three million years old. It was diagrammed at the very "Y" that separates man from ape. Now Johansson is a humble man and as a humble man he claimed humbly that Lucy was the most important find made by anyone in the history of the entire human race. The media immediately made Johansson, then an assistant professor, a hero. In fact, he got his own institute for human biology at Berkley but there's more to the story. The scientists were not allowed to examine Lucy's bones up until 1982. When they finally did, guess what they found? They found out that you couldn't really tell the difference between Lucy and a rainforest Chimpanzee that you might find in the San Diego Zoo. </a:t>
            </a:r>
          </a:p>
          <a:p>
            <a:pPr>
              <a:spcBef>
                <a:spcPct val="0"/>
              </a:spcBef>
            </a:pPr>
            <a:endParaRPr lang="en-US" smtClean="0"/>
          </a:p>
          <a:p>
            <a:pPr>
              <a:spcBef>
                <a:spcPct val="0"/>
              </a:spcBef>
            </a:pPr>
            <a:r>
              <a:rPr lang="en-US" smtClean="0"/>
              <a:t>http://www.2christ.org/face/</a:t>
            </a:r>
          </a:p>
        </p:txBody>
      </p:sp>
      <p:sp>
        <p:nvSpPr>
          <p:cNvPr id="665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97444C3-6238-499F-B99A-D92575BA89B0}" type="slidenum">
              <a:rPr lang="en-US"/>
              <a:pPr fontAlgn="base">
                <a:spcBef>
                  <a:spcPct val="0"/>
                </a:spcBef>
                <a:spcAft>
                  <a:spcPct val="0"/>
                </a:spcAft>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p:cNvSpPr>
          <p:nvPr>
            <p:ph type="sldImg"/>
          </p:nvPr>
        </p:nvSpPr>
        <p:spPr bwMode="auto">
          <a:noFill/>
          <a:ln>
            <a:solidFill>
              <a:srgbClr val="000000"/>
            </a:solidFill>
            <a:miter lim="800000"/>
            <a:headEnd/>
            <a:tailEnd/>
          </a:ln>
        </p:spPr>
      </p:sp>
      <p:sp>
        <p:nvSpPr>
          <p:cNvPr id="686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Morowitz was former professor of biophysics at Yale.</a:t>
            </a:r>
          </a:p>
          <a:p>
            <a:pPr>
              <a:spcBef>
                <a:spcPct val="0"/>
              </a:spcBef>
            </a:pPr>
            <a:r>
              <a:rPr lang="en-US" smtClean="0"/>
              <a:t>Sagan was a cosmologist/evolutionist at Cornell University. </a:t>
            </a:r>
          </a:p>
          <a:p>
            <a:pPr>
              <a:spcBef>
                <a:spcPct val="0"/>
              </a:spcBef>
            </a:pPr>
            <a:r>
              <a:rPr lang="en-US" smtClean="0"/>
              <a:t>http://www.scribd.com/doc/448517/Evolution-What-Are-the-Odds</a:t>
            </a:r>
          </a:p>
          <a:p>
            <a:pPr>
              <a:spcBef>
                <a:spcPct val="0"/>
              </a:spcBef>
            </a:pPr>
            <a:endParaRPr lang="en-US" smtClean="0"/>
          </a:p>
          <a:p>
            <a:pPr>
              <a:spcBef>
                <a:spcPct val="0"/>
              </a:spcBef>
            </a:pPr>
            <a:r>
              <a:rPr lang="en-US" smtClean="0"/>
              <a:t>A good way of looking at the incredible odds against a cell ever forming is to imagine one person picking one ticket per day (it would have to be daily) in a lottery drawing with the odds being one chance in 100,000,000 of being picked. And this person would have to be the winner every day for more than 1000 years, without ever missing even one day of winning.</a:t>
            </a:r>
          </a:p>
          <a:p>
            <a:pPr>
              <a:spcBef>
                <a:spcPct val="0"/>
              </a:spcBef>
            </a:pPr>
            <a:r>
              <a:rPr lang="en-US" smtClean="0"/>
              <a:t>Of course, it would be extremely unlikely for this one person to win it even two days in a row, ever. But to win it 375,000 days in a row... Well you can get the picture.  </a:t>
            </a:r>
          </a:p>
          <a:p>
            <a:pPr>
              <a:spcBef>
                <a:spcPct val="0"/>
              </a:spcBef>
            </a:pPr>
            <a:r>
              <a:rPr lang="en-US" smtClean="0"/>
              <a:t>http://ezinearticles.com/?Understanding-Evolution-and-Its-Problems&amp;id=3942514</a:t>
            </a:r>
          </a:p>
          <a:p>
            <a:pPr>
              <a:spcBef>
                <a:spcPct val="0"/>
              </a:spcBef>
            </a:pPr>
            <a:endParaRPr lang="en-US" smtClean="0"/>
          </a:p>
          <a:p>
            <a:pPr>
              <a:spcBef>
                <a:spcPct val="0"/>
              </a:spcBef>
            </a:pPr>
            <a:r>
              <a:rPr lang="en-US" smtClean="0"/>
              <a:t>Rick Ramashing and Sir Fred Hoyle calculated the probability for one cell to evolve by chance. The atheist/agnostic team found to their disbelief that it is 1 chance in 10 to the 40,000th power years just for one cell to evolve. Hoyle said, </a:t>
            </a:r>
            <a:r>
              <a:rPr lang="en-US" i="1" smtClean="0"/>
              <a:t>"The chance that higher life forms might have emerged in this way is comparable with the chance that 'a tornado sweeping through a junk-yard might assemble a Boeing 747 from the materials therein.' "</a:t>
            </a:r>
            <a:r>
              <a:rPr lang="en-US" smtClean="0"/>
              <a:t>[3] Does evolution have enough time? No.</a:t>
            </a:r>
          </a:p>
          <a:p>
            <a:pPr>
              <a:spcBef>
                <a:spcPct val="0"/>
              </a:spcBef>
            </a:pPr>
            <a:r>
              <a:rPr lang="en-US" smtClean="0"/>
              <a:t>http://www.trueauthority.com/cvse/fiftyreasons.htm</a:t>
            </a:r>
            <a:br>
              <a:rPr lang="en-US" smtClean="0"/>
            </a:br>
            <a:endParaRPr lang="en-US" smtClean="0"/>
          </a:p>
          <a:p>
            <a:pPr>
              <a:spcBef>
                <a:spcPct val="0"/>
              </a:spcBef>
            </a:pPr>
            <a:endParaRPr lang="en-US" smtClean="0"/>
          </a:p>
          <a:p>
            <a:pPr>
              <a:spcBef>
                <a:spcPct val="0"/>
              </a:spcBef>
            </a:pPr>
            <a:endParaRPr lang="en-US" smtClean="0"/>
          </a:p>
        </p:txBody>
      </p:sp>
      <p:sp>
        <p:nvSpPr>
          <p:cNvPr id="686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46A26C6-BF7C-4C5A-BEBC-EA4CD54C1077}" type="slidenum">
              <a:rPr lang="en-US"/>
              <a:pPr fontAlgn="base">
                <a:spcBef>
                  <a:spcPct val="0"/>
                </a:spcBef>
                <a:spcAft>
                  <a:spcPct val="0"/>
                </a:spcAft>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Image Placeholder 1"/>
          <p:cNvSpPr>
            <a:spLocks noGrp="1" noRot="1" noChangeAspect="1"/>
          </p:cNvSpPr>
          <p:nvPr>
            <p:ph type="sldImg"/>
          </p:nvPr>
        </p:nvSpPr>
        <p:spPr bwMode="auto">
          <a:noFill/>
          <a:ln>
            <a:solidFill>
              <a:srgbClr val="000000"/>
            </a:solidFill>
            <a:miter lim="800000"/>
            <a:headEnd/>
            <a:tailEnd/>
          </a:ln>
        </p:spPr>
      </p:sp>
      <p:sp>
        <p:nvSpPr>
          <p:cNvPr id="706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By </a:t>
            </a:r>
            <a:r>
              <a:rPr lang="en-US" i="1" smtClean="0"/>
              <a:t>irreducibly complex</a:t>
            </a:r>
            <a:r>
              <a:rPr lang="en-US" smtClean="0"/>
              <a:t> I mean a single system composed of several well-matched, interacting parts that contribute to the basic function, wherein the removal of any one of the parts causes the system to effectively cease functioning. An irreducibly complex system cannot be produced directly (that is, by continuously improving the initial function, which continues to work by the same mechanism) by slight, successive modifications of a precursor system, because any precursor to an irreducibly complex system that is missing a part is by definition nonfunctional. An irreducibly complex biological system, if there is such a thing, would be a powerful challenge to Darwinian evolution. (p. 39) http://www.talkorigins.org/faqs/behe.html</a:t>
            </a:r>
          </a:p>
        </p:txBody>
      </p:sp>
      <p:sp>
        <p:nvSpPr>
          <p:cNvPr id="706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A795769-5706-4642-8D5B-F5C6027F6D10}" type="slidenum">
              <a:rPr lang="en-US"/>
              <a:pPr fontAlgn="base">
                <a:spcBef>
                  <a:spcPct val="0"/>
                </a:spcBef>
                <a:spcAft>
                  <a:spcPct val="0"/>
                </a:spcAft>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TextEdit="1"/>
          </p:cNvSpPr>
          <p:nvPr>
            <p:ph type="sldImg"/>
          </p:nvPr>
        </p:nvSpPr>
        <p:spPr bwMode="auto">
          <a:noFill/>
          <a:ln>
            <a:solidFill>
              <a:srgbClr val="000000"/>
            </a:solidFill>
            <a:miter lim="800000"/>
            <a:headEnd/>
            <a:tailEnd/>
          </a:ln>
        </p:spPr>
      </p:sp>
      <p:sp>
        <p:nvSpPr>
          <p:cNvPr id="91139"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TextEdit="1"/>
          </p:cNvSpPr>
          <p:nvPr>
            <p:ph type="sldImg"/>
          </p:nvPr>
        </p:nvSpPr>
        <p:spPr bwMode="auto">
          <a:noFill/>
          <a:ln>
            <a:solidFill>
              <a:srgbClr val="000000"/>
            </a:solidFill>
            <a:miter lim="800000"/>
            <a:headEnd/>
            <a:tailEnd/>
          </a:ln>
        </p:spPr>
      </p:sp>
      <p:sp>
        <p:nvSpPr>
          <p:cNvPr id="7782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TextEdit="1"/>
          </p:cNvSpPr>
          <p:nvPr>
            <p:ph type="sldImg"/>
          </p:nvPr>
        </p:nvSpPr>
        <p:spPr bwMode="auto">
          <a:noFill/>
          <a:ln>
            <a:solidFill>
              <a:srgbClr val="000000"/>
            </a:solidFill>
            <a:miter lim="800000"/>
            <a:headEnd/>
            <a:tailEnd/>
          </a:ln>
        </p:spPr>
      </p:sp>
      <p:sp>
        <p:nvSpPr>
          <p:cNvPr id="7885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TextEdit="1"/>
          </p:cNvSpPr>
          <p:nvPr>
            <p:ph type="sldImg"/>
          </p:nvPr>
        </p:nvSpPr>
        <p:spPr bwMode="auto">
          <a:noFill/>
          <a:ln>
            <a:solidFill>
              <a:srgbClr val="000000"/>
            </a:solidFill>
            <a:miter lim="800000"/>
            <a:headEnd/>
            <a:tailEnd/>
          </a:ln>
        </p:spPr>
      </p:sp>
      <p:sp>
        <p:nvSpPr>
          <p:cNvPr id="7987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TextEdit="1"/>
          </p:cNvSpPr>
          <p:nvPr>
            <p:ph type="sldImg"/>
          </p:nvPr>
        </p:nvSpPr>
        <p:spPr bwMode="auto">
          <a:noFill/>
          <a:ln>
            <a:solidFill>
              <a:srgbClr val="000000"/>
            </a:solidFill>
            <a:miter lim="800000"/>
            <a:headEnd/>
            <a:tailEnd/>
          </a:ln>
        </p:spPr>
      </p:sp>
      <p:sp>
        <p:nvSpPr>
          <p:cNvPr id="80899"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TextEdit="1"/>
          </p:cNvSpPr>
          <p:nvPr>
            <p:ph type="sldImg"/>
          </p:nvPr>
        </p:nvSpPr>
        <p:spPr bwMode="auto">
          <a:noFill/>
          <a:ln>
            <a:solidFill>
              <a:srgbClr val="000000"/>
            </a:solidFill>
            <a:miter lim="800000"/>
            <a:headEnd/>
            <a:tailEnd/>
          </a:ln>
        </p:spPr>
      </p:sp>
      <p:sp>
        <p:nvSpPr>
          <p:cNvPr id="8192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TextEdit="1"/>
          </p:cNvSpPr>
          <p:nvPr>
            <p:ph type="sldImg"/>
          </p:nvPr>
        </p:nvSpPr>
        <p:spPr bwMode="auto">
          <a:noFill/>
          <a:ln>
            <a:solidFill>
              <a:srgbClr val="000000"/>
            </a:solidFill>
            <a:miter lim="800000"/>
            <a:headEnd/>
            <a:tailEnd/>
          </a:ln>
        </p:spPr>
      </p:sp>
      <p:sp>
        <p:nvSpPr>
          <p:cNvPr id="8294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4"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5"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12" name="Title 11"/>
          <p:cNvSpPr>
            <a:spLocks noGrp="1"/>
          </p:cNvSpPr>
          <p:nvPr>
            <p:ph type="ctrTitle"/>
          </p:nvPr>
        </p:nvSpPr>
        <p:spPr>
          <a:xfrm>
            <a:off x="3366868" y="533400"/>
            <a:ext cx="5105400" cy="2868168"/>
          </a:xfrm>
        </p:spPr>
        <p:txBody>
          <a:bodyPr>
            <a:noAutofit/>
          </a:bodyPr>
          <a:lstStyle>
            <a:lvl1pPr algn="r">
              <a:defRPr sz="4200" b="1"/>
            </a:lvl1pPr>
            <a:extLst/>
          </a:lstStyle>
          <a:p>
            <a:r>
              <a:rPr lang="en-US" smtClean="0"/>
              <a:t>Click to edit Master title style</a:t>
            </a:r>
            <a:endParaRPr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30"/>
          <p:cNvSpPr>
            <a:spLocks noGrp="1"/>
          </p:cNvSpPr>
          <p:nvPr>
            <p:ph type="dt" sz="half" idx="10"/>
          </p:nvPr>
        </p:nvSpPr>
        <p:spPr>
          <a:xfrm>
            <a:off x="5870575" y="6557963"/>
            <a:ext cx="2003425" cy="227012"/>
          </a:xfrm>
        </p:spPr>
        <p:txBody>
          <a:bodyPr/>
          <a:lstStyle>
            <a:lvl1pPr>
              <a:defRPr lang="en-US" smtClean="0">
                <a:solidFill>
                  <a:srgbClr val="FFFFFF"/>
                </a:solidFill>
              </a:defRPr>
            </a:lvl1pPr>
            <a:extLst/>
          </a:lstStyle>
          <a:p>
            <a:pPr>
              <a:defRPr/>
            </a:pPr>
            <a:fld id="{D18036FB-3D55-4B4E-ACE7-55C99526A67D}" type="datetimeFigureOut">
              <a:rPr/>
              <a:pPr>
                <a:defRPr/>
              </a:pPr>
              <a:t>5/24/2010</a:t>
            </a:fld>
            <a:endParaRPr dirty="0"/>
          </a:p>
        </p:txBody>
      </p:sp>
      <p:sp>
        <p:nvSpPr>
          <p:cNvPr id="7" name="Footer Placeholder 17"/>
          <p:cNvSpPr>
            <a:spLocks noGrp="1"/>
          </p:cNvSpPr>
          <p:nvPr>
            <p:ph type="ftr" sz="quarter" idx="11"/>
          </p:nvPr>
        </p:nvSpPr>
        <p:spPr>
          <a:xfrm>
            <a:off x="2819400" y="6557963"/>
            <a:ext cx="2927350" cy="228600"/>
          </a:xfrm>
        </p:spPr>
        <p:txBody>
          <a:bodyPr/>
          <a:lstStyle>
            <a:lvl1pPr>
              <a:defRPr lang="en-US" dirty="0">
                <a:solidFill>
                  <a:srgbClr val="FFFFFF"/>
                </a:solidFill>
              </a:defRPr>
            </a:lvl1pPr>
            <a:extLst/>
          </a:lstStyle>
          <a:p>
            <a:pPr>
              <a:defRPr/>
            </a:pPr>
            <a:endParaRPr/>
          </a:p>
        </p:txBody>
      </p:sp>
      <p:sp>
        <p:nvSpPr>
          <p:cNvPr id="8" name="Slide Number Placeholder 28"/>
          <p:cNvSpPr>
            <a:spLocks noGrp="1"/>
          </p:cNvSpPr>
          <p:nvPr>
            <p:ph type="sldNum" sz="quarter" idx="12"/>
          </p:nvPr>
        </p:nvSpPr>
        <p:spPr>
          <a:xfrm>
            <a:off x="7880350" y="6556375"/>
            <a:ext cx="588963" cy="228600"/>
          </a:xfrm>
        </p:spPr>
        <p:txBody>
          <a:bodyPr/>
          <a:lstStyle>
            <a:lvl1pPr>
              <a:defRPr lang="en-US" smtClean="0">
                <a:solidFill>
                  <a:srgbClr val="FFFFFF"/>
                </a:solidFill>
              </a:defRPr>
            </a:lvl1pPr>
            <a:extLst/>
          </a:lstStyle>
          <a:p>
            <a:pPr>
              <a:defRPr/>
            </a:pPr>
            <a:fld id="{A3250C71-2714-4C7B-AFD1-D16C4105B217}" type="slidenum">
              <a:rPr/>
              <a:pPr>
                <a:defRPr/>
              </a:pPr>
              <a:t>‹#›</a:t>
            </a:fld>
            <a:endParaRPr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281CC7B7-C803-413C-8A77-14521BFBA657}" type="datetimeFigureOut">
              <a:rPr lang="en-US"/>
              <a:pPr>
                <a:defRPr/>
              </a:pPr>
              <a:t>5/24/2010</a:t>
            </a:fld>
            <a:endParaRPr lang="en-US" dirty="0"/>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pPr>
              <a:defRPr/>
            </a:pPr>
            <a:fld id="{589A4063-1DB0-4F0E-9803-23F7DECE1E0B}"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243388" y="6557963"/>
            <a:ext cx="2001837" cy="227012"/>
          </a:xfrm>
        </p:spPr>
        <p:txBody>
          <a:bodyPr/>
          <a:lstStyle>
            <a:lvl1pPr>
              <a:defRPr/>
            </a:lvl1pPr>
            <a:extLst/>
          </a:lstStyle>
          <a:p>
            <a:pPr>
              <a:defRPr/>
            </a:pPr>
            <a:fld id="{172AAD2C-F776-449A-9279-2D884F818D43}" type="datetimeFigureOut">
              <a:rPr lang="en-US"/>
              <a:pPr>
                <a:defRPr/>
              </a:pPr>
              <a:t>5/24/2010</a:t>
            </a:fld>
            <a:endParaRPr lang="en-US" dirty="0"/>
          </a:p>
        </p:txBody>
      </p:sp>
      <p:sp>
        <p:nvSpPr>
          <p:cNvPr id="5" name="Footer Placeholder 4"/>
          <p:cNvSpPr>
            <a:spLocks noGrp="1"/>
          </p:cNvSpPr>
          <p:nvPr>
            <p:ph type="ftr" sz="quarter" idx="11"/>
          </p:nvPr>
        </p:nvSpPr>
        <p:spPr>
          <a:xfrm>
            <a:off x="457200" y="6556375"/>
            <a:ext cx="3657600" cy="228600"/>
          </a:xfrm>
        </p:spPr>
        <p:txBody>
          <a:bodyPr/>
          <a:lstStyle>
            <a:lvl1pPr>
              <a:defRPr/>
            </a:lvl1pPr>
            <a:extLst/>
          </a:lstStyle>
          <a:p>
            <a:pPr>
              <a:defRPr/>
            </a:pPr>
            <a:endParaRPr lang="en-US"/>
          </a:p>
        </p:txBody>
      </p:sp>
      <p:sp>
        <p:nvSpPr>
          <p:cNvPr id="6" name="Slide Number Placeholder 5"/>
          <p:cNvSpPr>
            <a:spLocks noGrp="1"/>
          </p:cNvSpPr>
          <p:nvPr>
            <p:ph type="sldNum" sz="quarter" idx="12"/>
          </p:nvPr>
        </p:nvSpPr>
        <p:spPr>
          <a:xfrm>
            <a:off x="6254750" y="6553200"/>
            <a:ext cx="587375" cy="228600"/>
          </a:xfrm>
        </p:spPr>
        <p:txBody>
          <a:bodyPr/>
          <a:lstStyle>
            <a:lvl1pPr>
              <a:defRPr smtClean="0">
                <a:solidFill>
                  <a:schemeClr val="tx2"/>
                </a:solidFill>
              </a:defRPr>
            </a:lvl1pPr>
            <a:extLst/>
          </a:lstStyle>
          <a:p>
            <a:pPr>
              <a:defRPr/>
            </a:pPr>
            <a:fld id="{3A8B206E-467E-4098-B678-400621B52BB0}"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11493B6B-E865-48FD-ACAB-74C0743CB6B5}" type="datetimeFigureOut">
              <a:rPr lang="en-US"/>
              <a:pPr>
                <a:defRPr/>
              </a:pPr>
              <a:t>5/24/2010</a:t>
            </a:fld>
            <a:endParaRPr lang="en-US" dirty="0"/>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pPr>
              <a:defRPr/>
            </a:pPr>
            <a:fld id="{5D1D6880-DD1E-4E3E-B632-A0C7206FE675}"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anchor="t"/>
          <a:lstStyle>
            <a:lvl1pPr algn="r">
              <a:buNone/>
              <a:defRPr sz="42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a:xfrm>
            <a:off x="4724400" y="6556375"/>
            <a:ext cx="2001838" cy="227013"/>
          </a:xfrm>
        </p:spPr>
        <p:txBody>
          <a:bodyPr/>
          <a:lstStyle>
            <a:lvl1pPr>
              <a:defRPr smtClean="0">
                <a:solidFill>
                  <a:schemeClr val="tx2"/>
                </a:solidFill>
              </a:defRPr>
            </a:lvl1pPr>
            <a:extLst/>
          </a:lstStyle>
          <a:p>
            <a:pPr>
              <a:defRPr/>
            </a:pPr>
            <a:fld id="{FE9E3FFE-029A-4EB8-BA17-53B6C3E62980}" type="datetimeFigureOut">
              <a:rPr lang="en-US"/>
              <a:pPr>
                <a:defRPr/>
              </a:pPr>
              <a:t>5/24/2010</a:t>
            </a:fld>
            <a:endParaRPr lang="en-US" dirty="0"/>
          </a:p>
        </p:txBody>
      </p:sp>
      <p:sp>
        <p:nvSpPr>
          <p:cNvPr id="5" name="Footer Placeholder 4"/>
          <p:cNvSpPr>
            <a:spLocks noGrp="1"/>
          </p:cNvSpPr>
          <p:nvPr>
            <p:ph type="ftr" sz="quarter" idx="11"/>
          </p:nvPr>
        </p:nvSpPr>
        <p:spPr>
          <a:xfrm>
            <a:off x="1735138" y="6556375"/>
            <a:ext cx="2895600" cy="228600"/>
          </a:xfrm>
        </p:spPr>
        <p:txBody>
          <a:bodyPr/>
          <a:lstStyle>
            <a:lvl1pPr>
              <a:defRPr dirty="0">
                <a:solidFill>
                  <a:schemeClr val="tx2"/>
                </a:solidFill>
              </a:defRPr>
            </a:lvl1pPr>
            <a:extLst/>
          </a:lstStyle>
          <a:p>
            <a:pPr>
              <a:defRPr/>
            </a:pPr>
            <a:endParaRPr lang="en-US"/>
          </a:p>
        </p:txBody>
      </p:sp>
      <p:sp>
        <p:nvSpPr>
          <p:cNvPr id="6" name="Slide Number Placeholder 5"/>
          <p:cNvSpPr>
            <a:spLocks noGrp="1"/>
          </p:cNvSpPr>
          <p:nvPr>
            <p:ph type="sldNum" sz="quarter" idx="12"/>
          </p:nvPr>
        </p:nvSpPr>
        <p:spPr>
          <a:xfrm>
            <a:off x="6734175" y="6554788"/>
            <a:ext cx="587375" cy="228600"/>
          </a:xfrm>
        </p:spPr>
        <p:txBody>
          <a:bodyPr/>
          <a:lstStyle>
            <a:lvl1pPr>
              <a:defRPr/>
            </a:lvl1pPr>
            <a:extLst/>
          </a:lstStyle>
          <a:p>
            <a:pPr>
              <a:defRPr/>
            </a:pPr>
            <a:fld id="{3F852B5D-0DA5-4FDE-A4AC-8B17D6563778}"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9CBF154F-7A77-45DA-9CCE-2393757B74F5}" type="datetimeFigureOut">
              <a:rPr lang="en-US"/>
              <a:pPr>
                <a:defRPr/>
              </a:pPr>
              <a:t>5/24/2010</a:t>
            </a:fld>
            <a:endParaRPr lang="en-US" dirty="0"/>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pPr>
              <a:defRPr/>
            </a:pPr>
            <a:fld id="{8E47A78B-99E9-4784-955B-3D318A03612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pPr>
              <a:defRPr/>
            </a:pPr>
            <a:fld id="{3B1AD3E6-3D45-43AF-89BF-A1E6C04F1B48}" type="datetimeFigureOut">
              <a:rPr lang="en-US"/>
              <a:pPr>
                <a:defRPr/>
              </a:pPr>
              <a:t>5/24/2010</a:t>
            </a:fld>
            <a:endParaRPr lang="en-US" dirty="0"/>
          </a:p>
        </p:txBody>
      </p:sp>
      <p:sp>
        <p:nvSpPr>
          <p:cNvPr id="8" name="Footer Placeholder 3"/>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2A41FC85-1052-4DE3-A4D6-CE3B8664C828}"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pPr>
              <a:defRPr/>
            </a:pPr>
            <a:fld id="{CCDC6136-4473-4475-904A-F4B48613DA0A}" type="datetimeFigureOut">
              <a:rPr lang="en-US"/>
              <a:pPr>
                <a:defRPr/>
              </a:pPr>
              <a:t>5/24/2010</a:t>
            </a:fld>
            <a:endParaRPr lang="en-US" dirty="0"/>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15"/>
          <p:cNvSpPr>
            <a:spLocks noGrp="1"/>
          </p:cNvSpPr>
          <p:nvPr>
            <p:ph type="sldNum" sz="quarter" idx="12"/>
          </p:nvPr>
        </p:nvSpPr>
        <p:spPr/>
        <p:txBody>
          <a:bodyPr/>
          <a:lstStyle>
            <a:lvl1pPr>
              <a:defRPr/>
            </a:lvl1pPr>
          </a:lstStyle>
          <a:p>
            <a:pPr>
              <a:defRPr/>
            </a:pPr>
            <a:fld id="{841EAFB2-5B1F-463B-BD23-8694D1DA932A}"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fld id="{1A85DD9F-DCF1-4DE4-8B6A-9B835469BFD4}" type="datetimeFigureOut">
              <a:rPr lang="en-US"/>
              <a:pPr>
                <a:defRPr/>
              </a:pPr>
              <a:t>5/24/2010</a:t>
            </a:fld>
            <a:endParaRPr lang="en-US" dirty="0"/>
          </a:p>
        </p:txBody>
      </p:sp>
      <p:sp>
        <p:nvSpPr>
          <p:cNvPr id="3" name="Footer Placeholder 3"/>
          <p:cNvSpPr>
            <a:spLocks noGrp="1"/>
          </p:cNvSpPr>
          <p:nvPr>
            <p:ph type="ftr" sz="quarter" idx="11"/>
          </p:nvPr>
        </p:nvSpPr>
        <p:spPr/>
        <p:txBody>
          <a:bodyPr/>
          <a:lstStyle>
            <a:lvl1pPr>
              <a:defRPr/>
            </a:lvl1pPr>
          </a:lstStyle>
          <a:p>
            <a:pPr>
              <a:defRPr/>
            </a:pPr>
            <a:endParaRPr lang="en-US"/>
          </a:p>
        </p:txBody>
      </p:sp>
      <p:sp>
        <p:nvSpPr>
          <p:cNvPr id="4" name="Slide Number Placeholder 15"/>
          <p:cNvSpPr>
            <a:spLocks noGrp="1"/>
          </p:cNvSpPr>
          <p:nvPr>
            <p:ph type="sldNum" sz="quarter" idx="12"/>
          </p:nvPr>
        </p:nvSpPr>
        <p:spPr/>
        <p:txBody>
          <a:bodyPr/>
          <a:lstStyle>
            <a:lvl1pPr>
              <a:defRPr/>
            </a:lvl1pPr>
          </a:lstStyle>
          <a:p>
            <a:pPr>
              <a:defRPr/>
            </a:pPr>
            <a:fld id="{03E5B461-B18D-4E11-ABED-7F98BD23DED0}"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21CD59D3-9C8A-439E-8332-3F82519747AD}" type="datetimeFigureOut">
              <a:rPr lang="en-US"/>
              <a:pPr>
                <a:defRPr/>
              </a:pPr>
              <a:t>5/24/2010</a:t>
            </a:fld>
            <a:endParaRPr lang="en-US" dirty="0"/>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pPr>
              <a:defRPr/>
            </a:pPr>
            <a:fld id="{684754E2-7CCB-4CED-ACDE-F52784BB0630}"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5" name="Rectangle 7"/>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6" name="Rectangle 8"/>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smtClean="0"/>
              <a:t>Click to edit Master title style</a:t>
            </a:r>
            <a:endParaRPr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extLst/>
          </a:lstStyle>
          <a:p>
            <a:pPr>
              <a:defRPr/>
            </a:pPr>
            <a:fld id="{81815BED-C862-4974-BE89-266885180133}" type="datetimeFigureOut">
              <a:rPr lang="en-US"/>
              <a:pPr>
                <a:defRPr/>
              </a:pPr>
              <a:t>5/24/2010</a:t>
            </a:fld>
            <a:endParaRPr lang="en-US" dirty="0"/>
          </a:p>
        </p:txBody>
      </p:sp>
      <p:sp>
        <p:nvSpPr>
          <p:cNvPr id="8" name="Footer Placeholder 5"/>
          <p:cNvSpPr>
            <a:spLocks noGrp="1"/>
          </p:cNvSpPr>
          <p:nvPr>
            <p:ph type="ftr" sz="quarter" idx="11"/>
          </p:nvPr>
        </p:nvSpPr>
        <p:spPr/>
        <p:txBody>
          <a:bodyPr/>
          <a:lstStyle>
            <a:lvl1pPr>
              <a:defRPr/>
            </a:lvl1pPr>
            <a:extLst/>
          </a:lstStyle>
          <a:p>
            <a:pPr>
              <a:defRPr/>
            </a:pPr>
            <a:endParaRPr lang="en-US"/>
          </a:p>
        </p:txBody>
      </p:sp>
      <p:sp>
        <p:nvSpPr>
          <p:cNvPr id="9" name="Slide Number Placeholder 6"/>
          <p:cNvSpPr>
            <a:spLocks noGrp="1"/>
          </p:cNvSpPr>
          <p:nvPr>
            <p:ph type="sldNum" sz="quarter" idx="12"/>
          </p:nvPr>
        </p:nvSpPr>
        <p:spPr/>
        <p:txBody>
          <a:bodyPr/>
          <a:lstStyle>
            <a:lvl1pPr>
              <a:defRPr/>
            </a:lvl1pPr>
            <a:extLst/>
          </a:lstStyle>
          <a:p>
            <a:pPr>
              <a:defRPr/>
            </a:pPr>
            <a:fld id="{1330BC9C-3ABF-4239-94A6-B40093740E55}"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1030" name="Text Placeholder 30"/>
          <p:cNvSpPr>
            <a:spLocks noGrp="1"/>
          </p:cNvSpPr>
          <p:nvPr>
            <p:ph type="body" idx="1"/>
          </p:nvPr>
        </p:nvSpPr>
        <p:spPr bwMode="auto">
          <a:xfrm>
            <a:off x="457200" y="1609725"/>
            <a:ext cx="7239000" cy="48466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smtClean="0">
                <a:solidFill>
                  <a:schemeClr val="tx2"/>
                </a:solidFill>
                <a:latin typeface="+mn-lt"/>
              </a:defRPr>
            </a:lvl1pPr>
            <a:extLst/>
          </a:lstStyle>
          <a:p>
            <a:pPr>
              <a:defRPr/>
            </a:pPr>
            <a:fld id="{92C82DD6-5BC2-4986-9654-815F9981D5ED}" type="datetimeFigureOut">
              <a:rPr lang="en-US"/>
              <a:pPr>
                <a:defRPr/>
              </a:pPr>
              <a:t>5/24/2010</a:t>
            </a:fld>
            <a:endParaRPr lang="en-US" dirty="0"/>
          </a:p>
        </p:txBody>
      </p:sp>
      <p:sp>
        <p:nvSpPr>
          <p:cNvPr id="4" name="Footer Placeholder 3"/>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dirty="0">
                <a:solidFill>
                  <a:schemeClr val="tx2"/>
                </a:solidFill>
                <a:latin typeface="+mn-lt"/>
              </a:defRPr>
            </a:lvl1pPr>
            <a:extLst/>
          </a:lstStyle>
          <a:p>
            <a:pPr>
              <a:defRPr/>
            </a:pPr>
            <a:endParaRPr lang="en-US"/>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lIns="0" tIns="0" rIns="0" bIns="0" anchor="b"/>
          <a:lstStyle>
            <a:lvl1pPr algn="r" eaLnBrk="1" fontAlgn="auto" latinLnBrk="0" hangingPunct="1">
              <a:spcBef>
                <a:spcPts val="0"/>
              </a:spcBef>
              <a:spcAft>
                <a:spcPts val="0"/>
              </a:spcAft>
              <a:defRPr kumimoji="0" sz="1100" smtClean="0">
                <a:solidFill>
                  <a:schemeClr val="tx2"/>
                </a:solidFill>
                <a:latin typeface="+mn-lt"/>
              </a:defRPr>
            </a:lvl1pPr>
            <a:extLst/>
          </a:lstStyle>
          <a:p>
            <a:pPr>
              <a:defRPr/>
            </a:pPr>
            <a:fld id="{6A15FE7E-3CC7-4D6F-80F6-90C18865633F}"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68" r:id="rId6"/>
    <p:sldLayoutId id="2147483667" r:id="rId7"/>
    <p:sldLayoutId id="2147483666" r:id="rId8"/>
    <p:sldLayoutId id="2147483674" r:id="rId9"/>
    <p:sldLayoutId id="2147483665" r:id="rId10"/>
    <p:sldLayoutId id="2147483675" r:id="rId11"/>
  </p:sldLayoutIdLst>
  <p:txStyles>
    <p:titleStyle>
      <a:lvl1pPr algn="l" rtl="0" fontAlgn="base">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fontAlgn="base">
        <a:spcBef>
          <a:spcPct val="0"/>
        </a:spcBef>
        <a:spcAft>
          <a:spcPct val="0"/>
        </a:spcAft>
        <a:defRPr sz="3800" b="1">
          <a:solidFill>
            <a:schemeClr val="tx1"/>
          </a:solidFill>
          <a:latin typeface="Trebuchet MS" pitchFamily="34" charset="0"/>
        </a:defRPr>
      </a:lvl2pPr>
      <a:lvl3pPr algn="l" rtl="0" fontAlgn="base">
        <a:spcBef>
          <a:spcPct val="0"/>
        </a:spcBef>
        <a:spcAft>
          <a:spcPct val="0"/>
        </a:spcAft>
        <a:defRPr sz="3800" b="1">
          <a:solidFill>
            <a:schemeClr val="tx1"/>
          </a:solidFill>
          <a:latin typeface="Trebuchet MS" pitchFamily="34" charset="0"/>
        </a:defRPr>
      </a:lvl3pPr>
      <a:lvl4pPr algn="l" rtl="0" fontAlgn="base">
        <a:spcBef>
          <a:spcPct val="0"/>
        </a:spcBef>
        <a:spcAft>
          <a:spcPct val="0"/>
        </a:spcAft>
        <a:defRPr sz="3800" b="1">
          <a:solidFill>
            <a:schemeClr val="tx1"/>
          </a:solidFill>
          <a:latin typeface="Trebuchet MS" pitchFamily="34" charset="0"/>
        </a:defRPr>
      </a:lvl4pPr>
      <a:lvl5pPr algn="l" rtl="0" fontAlgn="base">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fontAlgn="base">
        <a:spcBef>
          <a:spcPts val="600"/>
        </a:spcBef>
        <a:spcAft>
          <a:spcPct val="0"/>
        </a:spcAft>
        <a:buClr>
          <a:schemeClr val="tx2"/>
        </a:buClr>
        <a:buSzPct val="73000"/>
        <a:buFont typeface="Wingdings 2" pitchFamily="18" charset="2"/>
        <a:buChar char=""/>
        <a:defRPr sz="2600" kern="1200">
          <a:solidFill>
            <a:schemeClr val="tx1"/>
          </a:solidFill>
          <a:latin typeface="+mn-lt"/>
          <a:ea typeface="+mn-ea"/>
          <a:cs typeface="+mn-cs"/>
        </a:defRPr>
      </a:lvl1pPr>
      <a:lvl2pPr marL="520700" indent="-228600" algn="l" rtl="0" fontAlgn="base">
        <a:spcBef>
          <a:spcPts val="500"/>
        </a:spcBef>
        <a:spcAft>
          <a:spcPct val="0"/>
        </a:spcAft>
        <a:buClr>
          <a:srgbClr val="F9B639"/>
        </a:buClr>
        <a:buSzPct val="80000"/>
        <a:buFont typeface="Wingdings 2" pitchFamily="18" charset="2"/>
        <a:buChar char=""/>
        <a:defRPr sz="2300" kern="1200">
          <a:solidFill>
            <a:srgbClr val="6C6C6C"/>
          </a:solidFill>
          <a:latin typeface="+mn-lt"/>
          <a:ea typeface="+mn-ea"/>
          <a:cs typeface="+mn-cs"/>
        </a:defRPr>
      </a:lvl2pPr>
      <a:lvl3pPr marL="758825" indent="-228600" algn="l" rtl="0" fontAlgn="base">
        <a:spcBef>
          <a:spcPts val="400"/>
        </a:spcBef>
        <a:spcAft>
          <a:spcPct val="0"/>
        </a:spcAft>
        <a:buClr>
          <a:srgbClr val="F9B639"/>
        </a:buClr>
        <a:buSzPct val="60000"/>
        <a:buFont typeface="Wingdings" pitchFamily="2" charset="2"/>
        <a:buChar char=""/>
        <a:defRPr sz="2000" kern="1200">
          <a:solidFill>
            <a:schemeClr val="tx1"/>
          </a:solidFill>
          <a:latin typeface="+mn-lt"/>
          <a:ea typeface="+mn-ea"/>
          <a:cs typeface="+mn-cs"/>
        </a:defRPr>
      </a:lvl3pPr>
      <a:lvl4pPr marL="1004888" indent="-228600" algn="l" rtl="0" fontAlgn="base">
        <a:spcBef>
          <a:spcPct val="20000"/>
        </a:spcBef>
        <a:spcAft>
          <a:spcPct val="0"/>
        </a:spcAft>
        <a:buClr>
          <a:srgbClr val="F9B639"/>
        </a:buClr>
        <a:buSzPct val="80000"/>
        <a:buFont typeface="Wingdings 2" pitchFamily="18" charset="2"/>
        <a:buChar char=""/>
        <a:defRPr sz="2000" kern="1200">
          <a:solidFill>
            <a:srgbClr val="6C6C6C"/>
          </a:solidFill>
          <a:latin typeface="+mn-lt"/>
          <a:ea typeface="+mn-ea"/>
          <a:cs typeface="+mn-cs"/>
        </a:defRPr>
      </a:lvl4pPr>
      <a:lvl5pPr marL="1279525" indent="-228600" algn="l" rtl="0" fontAlgn="base">
        <a:spcBef>
          <a:spcPts val="400"/>
        </a:spcBef>
        <a:spcAft>
          <a:spcPct val="0"/>
        </a:spcAft>
        <a:buClr>
          <a:srgbClr val="F9B639"/>
        </a:buClr>
        <a:buSzPct val="70000"/>
        <a:buFont typeface="Wingdings"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p:cNvSpPr>
          <p:nvPr>
            <p:ph type="title" idx="4294967295"/>
          </p:nvPr>
        </p:nvSpPr>
        <p:spPr bwMode="auto">
          <a:xfrm>
            <a:off x="457200" y="320675"/>
            <a:ext cx="8153400" cy="1143000"/>
          </a:xfrm>
          <a:noFill/>
        </p:spPr>
        <p:txBody>
          <a:bodyPr wrap="square" numCol="1" compatLnSpc="1">
            <a:prstTxWarp prst="textNoShape">
              <a:avLst/>
            </a:prstTxWarp>
          </a:bodyPr>
          <a:lstStyle/>
          <a:p>
            <a:r>
              <a:rPr lang="en-US" sz="4000" cap="none" smtClean="0">
                <a:ln>
                  <a:noFill/>
                </a:ln>
                <a:solidFill>
                  <a:schemeClr val="hlink"/>
                </a:solidFill>
              </a:rPr>
              <a:t>Overcoming Objections to Faith</a:t>
            </a:r>
          </a:p>
        </p:txBody>
      </p:sp>
      <p:sp>
        <p:nvSpPr>
          <p:cNvPr id="92163" name="Rectangle 3"/>
          <p:cNvSpPr>
            <a:spLocks noGrp="1"/>
          </p:cNvSpPr>
          <p:nvPr>
            <p:ph type="body" idx="4294967295"/>
          </p:nvPr>
        </p:nvSpPr>
        <p:spPr/>
        <p:txBody>
          <a:bodyPr/>
          <a:lstStyle/>
          <a:p>
            <a:endParaRPr lang="en-US" smtClean="0"/>
          </a:p>
          <a:p>
            <a:r>
              <a:rPr lang="en-US" sz="4000" b="1" smtClean="0">
                <a:solidFill>
                  <a:schemeClr val="bg1"/>
                </a:solidFill>
              </a:rPr>
              <a:t>Evolution Explains Life – Who Needs God?</a:t>
            </a:r>
          </a:p>
          <a:p>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smtClean="0"/>
              <a:t>What Does the Bible Say?</a:t>
            </a:r>
            <a:endParaRPr lang="en-US" dirty="0"/>
          </a:p>
        </p:txBody>
      </p:sp>
      <p:sp>
        <p:nvSpPr>
          <p:cNvPr id="29698" name="Content Placeholder 2"/>
          <p:cNvSpPr>
            <a:spLocks noGrp="1"/>
          </p:cNvSpPr>
          <p:nvPr>
            <p:ph idx="1"/>
          </p:nvPr>
        </p:nvSpPr>
        <p:spPr/>
        <p:txBody>
          <a:bodyPr/>
          <a:lstStyle/>
          <a:p>
            <a:r>
              <a:rPr lang="en-US" smtClean="0"/>
              <a:t>Acts </a:t>
            </a:r>
          </a:p>
          <a:p>
            <a:pPr lvl="1"/>
            <a:r>
              <a:rPr lang="en-US" smtClean="0"/>
              <a:t>4:24 “When they heard this, they raised their voices together in prayer to God. "Sovereign Lord," they said, "you made the heaven and the earth and the sea, and everything in them.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smtClean="0"/>
              <a:t>What Does the Bible Say?</a:t>
            </a:r>
            <a:endParaRPr lang="en-US" dirty="0"/>
          </a:p>
        </p:txBody>
      </p:sp>
      <p:sp>
        <p:nvSpPr>
          <p:cNvPr id="30722" name="Content Placeholder 2"/>
          <p:cNvSpPr>
            <a:spLocks noGrp="1"/>
          </p:cNvSpPr>
          <p:nvPr>
            <p:ph idx="1"/>
          </p:nvPr>
        </p:nvSpPr>
        <p:spPr/>
        <p:txBody>
          <a:bodyPr/>
          <a:lstStyle/>
          <a:p>
            <a:r>
              <a:rPr lang="en-US" smtClean="0"/>
              <a:t>Ephesians</a:t>
            </a:r>
          </a:p>
          <a:p>
            <a:pPr lvl="1"/>
            <a:r>
              <a:rPr lang="en-US" smtClean="0"/>
              <a:t>3:8b-9 “this grace was given me: to preach to the Gentiles the unsearchable riches of Christ,  and to make plain to everyone the administration of this mystery, which for ages past was kept hidden in God, </a:t>
            </a:r>
            <a:r>
              <a:rPr lang="en-US" b="1" smtClean="0"/>
              <a:t>who created all things</a:t>
            </a:r>
            <a:r>
              <a:rPr lang="en-US" smtClean="0"/>
              <a: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smtClean="0"/>
              <a:t>What Does the Bible Say?</a:t>
            </a:r>
            <a:endParaRPr lang="en-US" dirty="0"/>
          </a:p>
        </p:txBody>
      </p:sp>
      <p:sp>
        <p:nvSpPr>
          <p:cNvPr id="31746" name="Content Placeholder 2"/>
          <p:cNvSpPr>
            <a:spLocks noGrp="1"/>
          </p:cNvSpPr>
          <p:nvPr>
            <p:ph idx="1"/>
          </p:nvPr>
        </p:nvSpPr>
        <p:spPr/>
        <p:txBody>
          <a:bodyPr/>
          <a:lstStyle/>
          <a:p>
            <a:r>
              <a:rPr lang="en-US" smtClean="0"/>
              <a:t>Colossians</a:t>
            </a:r>
          </a:p>
          <a:p>
            <a:pPr lvl="1"/>
            <a:r>
              <a:rPr lang="en-US" smtClean="0"/>
              <a:t>1:16-17 “For </a:t>
            </a:r>
            <a:r>
              <a:rPr lang="en-US" b="1" smtClean="0"/>
              <a:t>by him all things were created</a:t>
            </a:r>
            <a:r>
              <a:rPr lang="en-US" smtClean="0"/>
              <a:t>: things in heaven and on earth, visible and invisible, whether thrones or powers or rulers or authorities; </a:t>
            </a:r>
            <a:r>
              <a:rPr lang="en-US" b="1" smtClean="0"/>
              <a:t>all things were created by him </a:t>
            </a:r>
            <a:r>
              <a:rPr lang="en-US" smtClean="0"/>
              <a:t>and for him.  He is before all things, and </a:t>
            </a:r>
            <a:r>
              <a:rPr lang="en-US" b="1" smtClean="0"/>
              <a:t>in him all things hold together</a:t>
            </a:r>
            <a:r>
              <a:rPr lang="en-US" smtClean="0"/>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smtClean="0"/>
              <a:t>What Does the Bible Say?</a:t>
            </a:r>
            <a:endParaRPr lang="en-US" dirty="0"/>
          </a:p>
        </p:txBody>
      </p:sp>
      <p:sp>
        <p:nvSpPr>
          <p:cNvPr id="32770" name="Content Placeholder 2"/>
          <p:cNvSpPr>
            <a:spLocks noGrp="1"/>
          </p:cNvSpPr>
          <p:nvPr>
            <p:ph idx="1"/>
          </p:nvPr>
        </p:nvSpPr>
        <p:spPr/>
        <p:txBody>
          <a:bodyPr/>
          <a:lstStyle/>
          <a:p>
            <a:r>
              <a:rPr lang="en-US" smtClean="0"/>
              <a:t>Hebrews</a:t>
            </a:r>
          </a:p>
          <a:p>
            <a:pPr lvl="1"/>
            <a:r>
              <a:rPr lang="en-US" smtClean="0"/>
              <a:t>11:3 “By faith we understand that the universe was formed at God's command, so that what is seen was not made out of what was visible.”</a:t>
            </a:r>
          </a:p>
          <a:p>
            <a:r>
              <a:rPr lang="en-US" smtClean="0"/>
              <a:t>Revelation</a:t>
            </a:r>
          </a:p>
          <a:p>
            <a:pPr lvl="1"/>
            <a:r>
              <a:rPr lang="en-US" smtClean="0"/>
              <a:t>4:11 "You are worthy, our Lord and God, to receive glory and honor and power, for you created all things, and by your will they were created and have their being."</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fontAlgn="auto">
              <a:spcAft>
                <a:spcPts val="0"/>
              </a:spcAft>
              <a:defRPr/>
            </a:pPr>
            <a:r>
              <a:rPr lang="en-US" dirty="0" smtClean="0"/>
              <a:t>Summary</a:t>
            </a:r>
            <a:endParaRPr lang="en-US" dirty="0"/>
          </a:p>
        </p:txBody>
      </p:sp>
      <p:sp>
        <p:nvSpPr>
          <p:cNvPr id="33794" name="Content Placeholder 2"/>
          <p:cNvSpPr>
            <a:spLocks noGrp="1"/>
          </p:cNvSpPr>
          <p:nvPr>
            <p:ph idx="1"/>
          </p:nvPr>
        </p:nvSpPr>
        <p:spPr/>
        <p:txBody>
          <a:bodyPr/>
          <a:lstStyle/>
          <a:p>
            <a:pPr algn="ctr">
              <a:buFont typeface="Wingdings 2" pitchFamily="18" charset="2"/>
              <a:buNone/>
            </a:pPr>
            <a:r>
              <a:rPr lang="en-US" sz="4000" smtClean="0"/>
              <a:t>The Bible testifies to creation in numerous books from Genesis to Revelation penned by human authors separated by hundreds of years .</a:t>
            </a:r>
          </a:p>
          <a:p>
            <a:endParaRPr 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7239000" cy="990600"/>
          </a:xfrm>
        </p:spPr>
        <p:txBody>
          <a:bodyPr>
            <a:normAutofit fontScale="90000"/>
          </a:bodyPr>
          <a:lstStyle/>
          <a:p>
            <a:pPr algn="ctr" fontAlgn="auto">
              <a:spcAft>
                <a:spcPts val="0"/>
              </a:spcAft>
              <a:defRPr/>
            </a:pPr>
            <a:r>
              <a:rPr lang="en-US" dirty="0" smtClean="0"/>
              <a:t>Evolution Explains Life – Who Needs God?</a:t>
            </a:r>
            <a:br>
              <a:rPr lang="en-US" dirty="0" smtClean="0"/>
            </a:br>
            <a:endParaRPr lang="en-US" dirty="0"/>
          </a:p>
        </p:txBody>
      </p:sp>
      <p:sp>
        <p:nvSpPr>
          <p:cNvPr id="35842" name="Content Placeholder 2"/>
          <p:cNvSpPr>
            <a:spLocks noGrp="1"/>
          </p:cNvSpPr>
          <p:nvPr>
            <p:ph idx="1"/>
          </p:nvPr>
        </p:nvSpPr>
        <p:spPr/>
        <p:txBody>
          <a:bodyPr/>
          <a:lstStyle/>
          <a:p>
            <a:pPr marL="514350" indent="-514350">
              <a:buFont typeface="Trebuchet MS" pitchFamily="34" charset="0"/>
              <a:buAutoNum type="arabicPeriod"/>
            </a:pPr>
            <a:r>
              <a:rPr lang="en-US" smtClean="0"/>
              <a:t>Remember the importance of Relationship and Truth.  Never sacrifice one at the expense of the other.</a:t>
            </a:r>
          </a:p>
          <a:p>
            <a:pPr marL="514350" indent="-514350">
              <a:buFont typeface="Trebuchet MS" pitchFamily="34" charset="0"/>
              <a:buAutoNum type="arabicPeriod"/>
            </a:pPr>
            <a:r>
              <a:rPr lang="en-US" smtClean="0"/>
              <a:t>Remember  your role is to communicate.  God’s role is to convict.</a:t>
            </a:r>
          </a:p>
          <a:p>
            <a:pPr marL="514350" indent="-514350">
              <a:buFont typeface="Trebuchet MS" pitchFamily="34" charset="0"/>
              <a:buAutoNum type="arabicPeriod"/>
            </a:pPr>
            <a:r>
              <a:rPr lang="en-US" smtClean="0"/>
              <a:t>Remember your role is to be prepared to give an answer not to have all the answers.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2057400"/>
          </a:xfrm>
        </p:spPr>
        <p:txBody>
          <a:bodyPr>
            <a:normAutofit fontScale="90000"/>
          </a:bodyPr>
          <a:lstStyle/>
          <a:p>
            <a:pPr algn="ctr" fontAlgn="auto">
              <a:spcAft>
                <a:spcPts val="0"/>
              </a:spcAft>
              <a:defRPr/>
            </a:pPr>
            <a:r>
              <a:rPr lang="en-US" sz="4000" dirty="0" smtClean="0"/>
              <a:t>Evolution Explains Life – Who Needs God?</a:t>
            </a:r>
            <a:br>
              <a:rPr lang="en-US" sz="4000" dirty="0" smtClean="0"/>
            </a:br>
            <a:r>
              <a:rPr lang="en-US" sz="4000" dirty="0" smtClean="0"/>
              <a:t>Approach Strategy</a:t>
            </a:r>
            <a:r>
              <a:rPr lang="en-US" dirty="0" smtClean="0"/>
              <a:t/>
            </a:r>
            <a:br>
              <a:rPr lang="en-US" dirty="0" smtClean="0"/>
            </a:br>
            <a:endParaRPr lang="en-US" dirty="0"/>
          </a:p>
        </p:txBody>
      </p:sp>
      <p:sp>
        <p:nvSpPr>
          <p:cNvPr id="3" name="Content Placeholder 2"/>
          <p:cNvSpPr>
            <a:spLocks noGrp="1"/>
          </p:cNvSpPr>
          <p:nvPr>
            <p:ph idx="1"/>
          </p:nvPr>
        </p:nvSpPr>
        <p:spPr>
          <a:xfrm>
            <a:off x="0" y="2362200"/>
            <a:ext cx="8229600" cy="3763963"/>
          </a:xfrm>
        </p:spPr>
        <p:txBody>
          <a:bodyPr>
            <a:normAutofit fontScale="85000" lnSpcReduction="20000"/>
          </a:bodyPr>
          <a:lstStyle/>
          <a:p>
            <a:pPr marL="274320" indent="-274320" algn="ctr" fontAlgn="auto">
              <a:spcAft>
                <a:spcPts val="0"/>
              </a:spcAft>
              <a:buFont typeface="Wingdings 2"/>
              <a:buNone/>
              <a:defRPr/>
            </a:pPr>
            <a:r>
              <a:rPr lang="en-US" sz="4300" dirty="0" smtClean="0">
                <a:latin typeface="Algerian" pitchFamily="82" charset="0"/>
              </a:rPr>
              <a:t>Ask for evidence</a:t>
            </a:r>
          </a:p>
          <a:p>
            <a:pPr marL="274320" indent="-274320" algn="ctr" fontAlgn="auto">
              <a:spcAft>
                <a:spcPts val="0"/>
              </a:spcAft>
              <a:buFont typeface="Wingdings 2"/>
              <a:buNone/>
              <a:defRPr/>
            </a:pPr>
            <a:r>
              <a:rPr lang="en-US" sz="4000" dirty="0" smtClean="0"/>
              <a:t>Sometimes when a person puts out an objection, we should simply ask him or her for evidence to back up their assertion. If what they say is true, then there should be some evidence or proof to back up their claim. </a:t>
            </a:r>
            <a:br>
              <a:rPr lang="en-US" sz="4000" dirty="0" smtClean="0"/>
            </a:br>
            <a:r>
              <a:rPr lang="en-US" sz="2800" dirty="0" smtClean="0"/>
              <a:t/>
            </a:r>
            <a:br>
              <a:rPr lang="en-US" sz="2800" dirty="0" smtClean="0"/>
            </a:br>
            <a:endParaRPr lang="en-US" sz="2800" dirty="0" smtClean="0"/>
          </a:p>
          <a:p>
            <a:pPr marL="274320" indent="-274320" algn="ctr" fontAlgn="auto">
              <a:spcAft>
                <a:spcPts val="0"/>
              </a:spcAft>
              <a:buFont typeface="Wingdings 2"/>
              <a:buNone/>
              <a:defRPr/>
            </a:pPr>
            <a:endParaRPr 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fontScale="90000"/>
          </a:bodyPr>
          <a:lstStyle/>
          <a:p>
            <a:pPr algn="ctr" fontAlgn="auto">
              <a:spcAft>
                <a:spcPts val="0"/>
              </a:spcAft>
              <a:defRPr/>
            </a:pPr>
            <a:r>
              <a:rPr lang="en-US" sz="3200" dirty="0" smtClean="0"/>
              <a:t>Evolution Explains Life – Who Needs God?</a:t>
            </a:r>
            <a:br>
              <a:rPr lang="en-US" sz="3200" dirty="0" smtClean="0"/>
            </a:br>
            <a:r>
              <a:rPr lang="en-US" sz="3200" dirty="0" smtClean="0"/>
              <a:t>Approach Strategy</a:t>
            </a:r>
            <a:endParaRPr lang="en-US" sz="3200" dirty="0"/>
          </a:p>
        </p:txBody>
      </p:sp>
      <p:sp>
        <p:nvSpPr>
          <p:cNvPr id="3" name="Content Placeholder 2"/>
          <p:cNvSpPr>
            <a:spLocks noGrp="1"/>
          </p:cNvSpPr>
          <p:nvPr>
            <p:ph idx="1"/>
          </p:nvPr>
        </p:nvSpPr>
        <p:spPr/>
        <p:txBody>
          <a:bodyPr>
            <a:normAutofit fontScale="25000" lnSpcReduction="20000"/>
          </a:bodyPr>
          <a:lstStyle/>
          <a:p>
            <a:pPr marL="274320" indent="-274320" fontAlgn="auto">
              <a:spcAft>
                <a:spcPts val="0"/>
              </a:spcAft>
              <a:buFont typeface="Wingdings 2"/>
              <a:buNone/>
              <a:defRPr/>
            </a:pPr>
            <a:r>
              <a:rPr lang="en-US" sz="11100" dirty="0" smtClean="0"/>
              <a:t>SKEPTIC: "How can you Christians believe the book of Genesis to be true? All you are relying on is blind faith." </a:t>
            </a:r>
          </a:p>
          <a:p>
            <a:pPr marL="274320" indent="-274320" fontAlgn="auto">
              <a:spcAft>
                <a:spcPts val="0"/>
              </a:spcAft>
              <a:buFont typeface="Wingdings 2"/>
              <a:buNone/>
              <a:defRPr/>
            </a:pPr>
            <a:r>
              <a:rPr lang="en-US" sz="11100" dirty="0" smtClean="0"/>
              <a:t>CHRISTIAN: "So, you're saying believing in something by faith alone is wrong?“</a:t>
            </a:r>
          </a:p>
          <a:p>
            <a:pPr marL="274320" indent="-274320" fontAlgn="auto">
              <a:spcAft>
                <a:spcPts val="0"/>
              </a:spcAft>
              <a:buFont typeface="Wingdings 2"/>
              <a:buNone/>
              <a:defRPr/>
            </a:pPr>
            <a:r>
              <a:rPr lang="en-US" sz="11100" dirty="0" smtClean="0"/>
              <a:t>SKEPTIC: "Yes. Science has proven that stuff to be nonsense.“</a:t>
            </a:r>
          </a:p>
          <a:p>
            <a:pPr marL="274320" indent="-274320" fontAlgn="auto">
              <a:spcAft>
                <a:spcPts val="0"/>
              </a:spcAft>
              <a:buFont typeface="Wingdings 2"/>
              <a:buNone/>
              <a:defRPr/>
            </a:pPr>
            <a:r>
              <a:rPr lang="en-US" sz="11100" dirty="0" smtClean="0"/>
              <a:t>CHRISTIAN: "Oh really? How has science proved that?“</a:t>
            </a:r>
          </a:p>
          <a:p>
            <a:pPr marL="274320" indent="-274320" fontAlgn="auto">
              <a:spcAft>
                <a:spcPts val="0"/>
              </a:spcAft>
              <a:buFont typeface="Wingdings 2"/>
              <a:buNone/>
              <a:defRPr/>
            </a:pPr>
            <a:r>
              <a:rPr lang="en-US" sz="11100" dirty="0" smtClean="0"/>
              <a:t>SKEPTIC: "Well, evolution proves it. Scientists have shown evolution to be true."</a:t>
            </a: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356360"/>
          </a:xfrm>
        </p:spPr>
        <p:txBody>
          <a:bodyPr>
            <a:noAutofit/>
          </a:bodyPr>
          <a:lstStyle/>
          <a:p>
            <a:pPr algn="ctr" fontAlgn="auto">
              <a:spcAft>
                <a:spcPts val="0"/>
              </a:spcAft>
              <a:defRPr/>
            </a:pPr>
            <a:r>
              <a:rPr lang="en-US" sz="3600" dirty="0" smtClean="0"/>
              <a:t>Evolution Explains Life – Who Needs God?</a:t>
            </a:r>
            <a:br>
              <a:rPr lang="en-US" sz="3600" dirty="0" smtClean="0"/>
            </a:br>
            <a:r>
              <a:rPr lang="en-US" sz="3600" dirty="0" smtClean="0"/>
              <a:t>Approach Strategy</a:t>
            </a:r>
            <a:endParaRPr lang="en-US" sz="3600" dirty="0"/>
          </a:p>
        </p:txBody>
      </p:sp>
      <p:sp>
        <p:nvSpPr>
          <p:cNvPr id="3" name="Content Placeholder 2"/>
          <p:cNvSpPr>
            <a:spLocks noGrp="1"/>
          </p:cNvSpPr>
          <p:nvPr>
            <p:ph idx="1"/>
          </p:nvPr>
        </p:nvSpPr>
        <p:spPr/>
        <p:txBody>
          <a:bodyPr>
            <a:normAutofit fontScale="25000" lnSpcReduction="20000"/>
          </a:bodyPr>
          <a:lstStyle/>
          <a:p>
            <a:pPr marL="274320" indent="-274320" fontAlgn="auto">
              <a:spcAft>
                <a:spcPts val="0"/>
              </a:spcAft>
              <a:buFont typeface="Wingdings 2"/>
              <a:buNone/>
              <a:defRPr/>
            </a:pPr>
            <a:r>
              <a:rPr lang="en-US" sz="12800" dirty="0" smtClean="0"/>
              <a:t>CHRISTIAN: "Scientists have shown evolution to be true? Just exactly which scientists? Exactly how have they proven evolution true?“</a:t>
            </a:r>
          </a:p>
          <a:p>
            <a:pPr marL="274320" indent="-274320" fontAlgn="auto">
              <a:spcAft>
                <a:spcPts val="0"/>
              </a:spcAft>
              <a:buFont typeface="Wingdings 2"/>
              <a:buNone/>
              <a:defRPr/>
            </a:pPr>
            <a:r>
              <a:rPr lang="en-US" sz="12800" dirty="0" smtClean="0"/>
              <a:t>SKEPTIC: "All the scientists! Everyone knows that.“</a:t>
            </a:r>
          </a:p>
          <a:p>
            <a:pPr marL="274320" indent="-274320" fontAlgn="auto">
              <a:spcAft>
                <a:spcPts val="0"/>
              </a:spcAft>
              <a:buFont typeface="Wingdings 2"/>
              <a:buNone/>
              <a:defRPr/>
            </a:pPr>
            <a:r>
              <a:rPr lang="en-US" sz="12800" dirty="0" smtClean="0"/>
              <a:t>CHRISTIAN: "Well, there are great differences in evolutionary theory in the scientific community. Can you tell me just which version you mean? Tell me which studies you're referring to so I can look at them and address those issues."</a:t>
            </a:r>
            <a:br>
              <a:rPr lang="en-US" sz="12800" dirty="0" smtClean="0"/>
            </a:br>
            <a:r>
              <a:rPr lang="en-US" dirty="0" smtClean="0"/>
              <a:t/>
            </a:r>
            <a:br>
              <a:rPr lang="en-US" dirty="0" smtClean="0"/>
            </a:br>
            <a:r>
              <a:rPr lang="en-US" dirty="0" smtClean="0"/>
              <a:t/>
            </a:r>
            <a:br>
              <a:rPr lang="en-US" dirty="0" smtClean="0"/>
            </a:br>
            <a:endParaRPr lang="en-US" dirty="0" smtClean="0"/>
          </a:p>
          <a:p>
            <a:pPr marL="274320" indent="-274320" fontAlgn="auto">
              <a:spcAft>
                <a:spcPts val="0"/>
              </a:spcAft>
              <a:buFont typeface="Wingdings 2"/>
              <a:buNone/>
              <a:defRPr/>
            </a:pPr>
            <a:r>
              <a:rPr lang="en-US" dirty="0" smtClean="0"/>
              <a:t/>
            </a:r>
            <a:br>
              <a:rPr lang="en-US" dirty="0" smtClean="0"/>
            </a:br>
            <a:r>
              <a:rPr lang="en-US" dirty="0" smtClean="0"/>
              <a:t/>
            </a:r>
            <a:br>
              <a:rPr lang="en-US" dirty="0" smtClean="0"/>
            </a:br>
            <a:r>
              <a:rPr lang="en-US" dirty="0" smtClean="0"/>
              <a:t/>
            </a:r>
            <a:br>
              <a:rPr lang="en-US" dirty="0" smtClean="0"/>
            </a:br>
            <a:endParaRPr lang="en-US" dirty="0" smtClean="0"/>
          </a:p>
          <a:p>
            <a:pPr marL="274320" indent="-274320" fontAlgn="auto">
              <a:spcAft>
                <a:spcPts val="0"/>
              </a:spcAft>
              <a:buFont typeface="Wingdings 2"/>
              <a:buChar char=""/>
              <a:defRPr/>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280160"/>
          </a:xfrm>
        </p:spPr>
        <p:txBody>
          <a:bodyPr>
            <a:noAutofit/>
          </a:bodyPr>
          <a:lstStyle/>
          <a:p>
            <a:pPr algn="ctr" fontAlgn="auto">
              <a:spcAft>
                <a:spcPts val="0"/>
              </a:spcAft>
              <a:defRPr/>
            </a:pPr>
            <a:r>
              <a:rPr lang="en-US" sz="3600" dirty="0" smtClean="0"/>
              <a:t>Evolution Explains Life – Who Needs God?</a:t>
            </a:r>
            <a:br>
              <a:rPr lang="en-US" sz="3600" dirty="0" smtClean="0"/>
            </a:br>
            <a:r>
              <a:rPr lang="en-US" sz="3600" dirty="0" smtClean="0"/>
              <a:t>Approach Strategy</a:t>
            </a:r>
            <a:endParaRPr lang="en-US" sz="3600" dirty="0"/>
          </a:p>
        </p:txBody>
      </p:sp>
      <p:sp>
        <p:nvSpPr>
          <p:cNvPr id="3" name="Content Placeholder 2"/>
          <p:cNvSpPr>
            <a:spLocks noGrp="1"/>
          </p:cNvSpPr>
          <p:nvPr>
            <p:ph idx="1"/>
          </p:nvPr>
        </p:nvSpPr>
        <p:spPr>
          <a:xfrm>
            <a:off x="457200" y="1905000"/>
            <a:ext cx="7239000" cy="4551363"/>
          </a:xfrm>
        </p:spPr>
        <p:txBody>
          <a:bodyPr>
            <a:normAutofit fontScale="40000" lnSpcReduction="20000"/>
          </a:bodyPr>
          <a:lstStyle/>
          <a:p>
            <a:pPr marL="274320" indent="-274320" fontAlgn="auto">
              <a:spcAft>
                <a:spcPts val="0"/>
              </a:spcAft>
              <a:buFont typeface="Wingdings 2"/>
              <a:buNone/>
              <a:defRPr/>
            </a:pPr>
            <a:r>
              <a:rPr lang="en-US" sz="6500" dirty="0" smtClean="0"/>
              <a:t>SKEPTIC: "I don't know which studies. All I know is that they proved it!“</a:t>
            </a:r>
          </a:p>
          <a:p>
            <a:pPr marL="274320" indent="-274320" fontAlgn="auto">
              <a:spcAft>
                <a:spcPts val="0"/>
              </a:spcAft>
              <a:buFont typeface="Wingdings 2"/>
              <a:buNone/>
              <a:defRPr/>
            </a:pPr>
            <a:r>
              <a:rPr lang="en-US" sz="6500" dirty="0" smtClean="0"/>
              <a:t>CHRISTIAN: "Actually, it doesn't sound like you do know. You can't tell me which scientists to which you're referring, you can't tell me which study and you can't tell me how it was proven true. Just where did you get this information?“</a:t>
            </a:r>
          </a:p>
          <a:p>
            <a:pPr marL="274320" indent="-274320" fontAlgn="auto">
              <a:spcAft>
                <a:spcPts val="0"/>
              </a:spcAft>
              <a:buFont typeface="Wingdings 2"/>
              <a:buNone/>
              <a:defRPr/>
            </a:pPr>
            <a:r>
              <a:rPr lang="en-US" sz="6500" dirty="0" smtClean="0"/>
              <a:t>SKEPTIC: "It's common knowledge. You hear it all the time."</a:t>
            </a: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smtClean="0"/>
          </a:p>
          <a:p>
            <a:pPr marL="274320" indent="-274320" fontAlgn="auto">
              <a:spcAft>
                <a:spcPts val="0"/>
              </a:spcAft>
              <a:buFont typeface="Wingdings 2"/>
              <a:buChar char=""/>
              <a:defRP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Evolution vs. Creation</a:t>
            </a:r>
            <a:endParaRPr lang="en-US" dirty="0"/>
          </a:p>
        </p:txBody>
      </p:sp>
      <p:sp>
        <p:nvSpPr>
          <p:cNvPr id="6" name="Text Placeholder 5"/>
          <p:cNvSpPr>
            <a:spLocks noGrp="1"/>
          </p:cNvSpPr>
          <p:nvPr>
            <p:ph type="body" idx="1"/>
          </p:nvPr>
        </p:nvSpPr>
        <p:spPr>
          <a:xfrm>
            <a:off x="457200" y="1535113"/>
            <a:ext cx="4040188" cy="750887"/>
          </a:xfrm>
        </p:spPr>
        <p:txBody>
          <a:bodyPr>
            <a:normAutofit/>
          </a:bodyPr>
          <a:lstStyle/>
          <a:p>
            <a:pPr fontAlgn="auto">
              <a:spcAft>
                <a:spcPts val="0"/>
              </a:spcAft>
              <a:buClr>
                <a:schemeClr val="tx1">
                  <a:shade val="95000"/>
                </a:schemeClr>
              </a:buClr>
              <a:buFont typeface="Wingdings 2"/>
              <a:buNone/>
              <a:defRPr/>
            </a:pPr>
            <a:r>
              <a:rPr lang="en-US" u="sng" dirty="0" smtClean="0"/>
              <a:t>Similarities</a:t>
            </a:r>
            <a:endParaRPr lang="en-US" u="sng" dirty="0"/>
          </a:p>
        </p:txBody>
      </p:sp>
      <p:sp>
        <p:nvSpPr>
          <p:cNvPr id="7" name="Text Placeholder 6"/>
          <p:cNvSpPr>
            <a:spLocks noGrp="1"/>
          </p:cNvSpPr>
          <p:nvPr>
            <p:ph type="body" sz="half" idx="3"/>
          </p:nvPr>
        </p:nvSpPr>
        <p:spPr>
          <a:xfrm>
            <a:off x="4645025" y="1535113"/>
            <a:ext cx="4041775" cy="750887"/>
          </a:xfrm>
        </p:spPr>
        <p:txBody>
          <a:bodyPr>
            <a:normAutofit/>
          </a:bodyPr>
          <a:lstStyle/>
          <a:p>
            <a:pPr fontAlgn="auto">
              <a:spcAft>
                <a:spcPts val="0"/>
              </a:spcAft>
              <a:buClr>
                <a:schemeClr val="tx1">
                  <a:shade val="95000"/>
                </a:schemeClr>
              </a:buClr>
              <a:buFont typeface="Wingdings 2"/>
              <a:buNone/>
              <a:defRPr/>
            </a:pPr>
            <a:r>
              <a:rPr lang="en-US" u="sng" dirty="0" smtClean="0"/>
              <a:t>Differences</a:t>
            </a:r>
            <a:endParaRPr lang="en-US" u="sng" dirty="0"/>
          </a:p>
        </p:txBody>
      </p:sp>
      <p:sp>
        <p:nvSpPr>
          <p:cNvPr id="4" name="Content Placeholder 3"/>
          <p:cNvSpPr>
            <a:spLocks noGrp="1"/>
          </p:cNvSpPr>
          <p:nvPr>
            <p:ph sz="quarter" idx="2"/>
          </p:nvPr>
        </p:nvSpPr>
        <p:spPr>
          <a:xfrm>
            <a:off x="457200" y="2438400"/>
            <a:ext cx="3521075" cy="3810000"/>
          </a:xfrm>
        </p:spPr>
        <p:txBody>
          <a:bodyPr>
            <a:normAutofit fontScale="92500" lnSpcReduction="20000"/>
          </a:bodyPr>
          <a:lstStyle/>
          <a:p>
            <a:pPr marL="548640" indent="-411480" fontAlgn="auto">
              <a:spcAft>
                <a:spcPts val="0"/>
              </a:spcAft>
              <a:buClr>
                <a:schemeClr val="tx1">
                  <a:shade val="95000"/>
                </a:schemeClr>
              </a:buClr>
              <a:buFont typeface="Wingdings 2"/>
              <a:buChar char=""/>
              <a:defRPr/>
            </a:pPr>
            <a:r>
              <a:rPr lang="en-US" dirty="0" smtClean="0"/>
              <a:t>Both attempt to explain how we got here.</a:t>
            </a:r>
          </a:p>
          <a:p>
            <a:pPr marL="548640" indent="-411480" fontAlgn="auto">
              <a:spcAft>
                <a:spcPts val="0"/>
              </a:spcAft>
              <a:buClr>
                <a:schemeClr val="tx1">
                  <a:shade val="95000"/>
                </a:schemeClr>
              </a:buClr>
              <a:buFont typeface="Wingdings 2"/>
              <a:buChar char=""/>
              <a:defRPr/>
            </a:pPr>
            <a:endParaRPr lang="en-US" dirty="0" smtClean="0"/>
          </a:p>
          <a:p>
            <a:pPr marL="548640" indent="-411480" fontAlgn="auto">
              <a:spcAft>
                <a:spcPts val="0"/>
              </a:spcAft>
              <a:buClr>
                <a:schemeClr val="tx1">
                  <a:shade val="95000"/>
                </a:schemeClr>
              </a:buClr>
              <a:buFont typeface="Wingdings 2"/>
              <a:buChar char=""/>
              <a:defRPr/>
            </a:pPr>
            <a:r>
              <a:rPr lang="en-US" dirty="0" smtClean="0"/>
              <a:t>Neither were observed by man.</a:t>
            </a:r>
          </a:p>
          <a:p>
            <a:pPr marL="548640" indent="-411480" fontAlgn="auto">
              <a:spcAft>
                <a:spcPts val="0"/>
              </a:spcAft>
              <a:buClr>
                <a:schemeClr val="tx1">
                  <a:shade val="95000"/>
                </a:schemeClr>
              </a:buClr>
              <a:buFont typeface="Wingdings 2"/>
              <a:buChar char=""/>
              <a:defRPr/>
            </a:pPr>
            <a:endParaRPr lang="en-US" dirty="0" smtClean="0"/>
          </a:p>
          <a:p>
            <a:pPr marL="548640" indent="-411480" fontAlgn="auto">
              <a:spcAft>
                <a:spcPts val="0"/>
              </a:spcAft>
              <a:buClr>
                <a:schemeClr val="tx1">
                  <a:shade val="95000"/>
                </a:schemeClr>
              </a:buClr>
              <a:buFont typeface="Wingdings 2"/>
              <a:buChar char=""/>
              <a:defRPr/>
            </a:pPr>
            <a:r>
              <a:rPr lang="en-US" dirty="0" smtClean="0"/>
              <a:t>Neither can be definitively proven.</a:t>
            </a:r>
          </a:p>
          <a:p>
            <a:pPr marL="548640" indent="-411480" fontAlgn="auto">
              <a:spcAft>
                <a:spcPts val="0"/>
              </a:spcAft>
              <a:buClr>
                <a:schemeClr val="tx1">
                  <a:shade val="95000"/>
                </a:schemeClr>
              </a:buClr>
              <a:buFont typeface="Wingdings 2"/>
              <a:buChar char=""/>
              <a:defRPr/>
            </a:pPr>
            <a:endParaRPr lang="en-US" dirty="0" smtClean="0"/>
          </a:p>
          <a:p>
            <a:pPr marL="548640" indent="-411480" fontAlgn="auto">
              <a:spcAft>
                <a:spcPts val="0"/>
              </a:spcAft>
              <a:buClr>
                <a:schemeClr val="tx1">
                  <a:shade val="95000"/>
                </a:schemeClr>
              </a:buClr>
              <a:buFont typeface="Wingdings 2"/>
              <a:buChar char=""/>
              <a:defRPr/>
            </a:pPr>
            <a:r>
              <a:rPr lang="en-US" dirty="0" smtClean="0"/>
              <a:t>Both require faith.</a:t>
            </a:r>
            <a:endParaRPr lang="en-US" dirty="0"/>
          </a:p>
        </p:txBody>
      </p:sp>
      <p:sp>
        <p:nvSpPr>
          <p:cNvPr id="20485" name="Content Placeholder 7"/>
          <p:cNvSpPr>
            <a:spLocks noGrp="1"/>
          </p:cNvSpPr>
          <p:nvPr>
            <p:ph sz="quarter" idx="4"/>
          </p:nvPr>
        </p:nvSpPr>
        <p:spPr>
          <a:xfrm>
            <a:off x="4178300" y="2514600"/>
            <a:ext cx="3521075" cy="3810000"/>
          </a:xfrm>
        </p:spPr>
        <p:txBody>
          <a:bodyPr/>
          <a:lstStyle/>
          <a:p>
            <a:r>
              <a:rPr lang="en-US" smtClean="0"/>
              <a:t>Creator versus chance.</a:t>
            </a:r>
          </a:p>
          <a:p>
            <a:endParaRPr lang="en-US" smtClean="0"/>
          </a:p>
          <a:p>
            <a:r>
              <a:rPr lang="en-US" smtClean="0"/>
              <a:t>Life begets life versus non-life producing life</a:t>
            </a:r>
          </a:p>
          <a:p>
            <a:endParaRPr lang="en-US" smtClean="0"/>
          </a:p>
          <a:p>
            <a:r>
              <a:rPr lang="en-US" smtClean="0"/>
              <a:t>Radically different worldviews emerge from the two.</a:t>
            </a:r>
          </a:p>
          <a:p>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584960"/>
          </a:xfrm>
        </p:spPr>
        <p:txBody>
          <a:bodyPr>
            <a:noAutofit/>
          </a:bodyPr>
          <a:lstStyle/>
          <a:p>
            <a:pPr algn="ctr" fontAlgn="auto">
              <a:spcAft>
                <a:spcPts val="0"/>
              </a:spcAft>
              <a:defRPr/>
            </a:pPr>
            <a:r>
              <a:rPr lang="en-US" sz="3600" dirty="0" smtClean="0"/>
              <a:t>Evolution Explains Life – Who Needs God?</a:t>
            </a:r>
            <a:br>
              <a:rPr lang="en-US" sz="3600" dirty="0" smtClean="0"/>
            </a:br>
            <a:r>
              <a:rPr lang="en-US" sz="3600" dirty="0" smtClean="0"/>
              <a:t>Approach Strategy</a:t>
            </a:r>
            <a:endParaRPr lang="en-US" sz="3600" dirty="0"/>
          </a:p>
        </p:txBody>
      </p:sp>
      <p:sp>
        <p:nvSpPr>
          <p:cNvPr id="43010" name="Content Placeholder 2"/>
          <p:cNvSpPr>
            <a:spLocks noGrp="1"/>
          </p:cNvSpPr>
          <p:nvPr>
            <p:ph idx="1"/>
          </p:nvPr>
        </p:nvSpPr>
        <p:spPr/>
        <p:txBody>
          <a:bodyPr/>
          <a:lstStyle/>
          <a:p>
            <a:pPr>
              <a:buFont typeface="Wingdings 2" pitchFamily="18" charset="2"/>
              <a:buNone/>
            </a:pPr>
            <a:r>
              <a:rPr lang="en-US" smtClean="0"/>
              <a:t/>
            </a:r>
            <a:br>
              <a:rPr lang="en-US" smtClean="0"/>
            </a:br>
            <a:r>
              <a:rPr lang="en-US" smtClean="0"/>
              <a:t>CHRISTIAN: "Just because you hear something a lot does it make it true?  At Christmas we hear about Santa all the time. That doesn't make him real.  You're asking me to believe in evolution without providing me any evidence for doing so.  Should I  accept what you say as true just because you say it? That would mean I would have to believe it by faith alone, and you just said that was wrong."</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432560"/>
          </a:xfrm>
        </p:spPr>
        <p:txBody>
          <a:bodyPr>
            <a:noAutofit/>
          </a:bodyPr>
          <a:lstStyle/>
          <a:p>
            <a:pPr algn="ctr" fontAlgn="auto">
              <a:spcAft>
                <a:spcPts val="0"/>
              </a:spcAft>
              <a:defRPr/>
            </a:pPr>
            <a:r>
              <a:rPr lang="en-US" sz="3600" dirty="0" smtClean="0"/>
              <a:t>Evolution Explains Life – Who Needs God?</a:t>
            </a:r>
            <a:br>
              <a:rPr lang="en-US" sz="3600" dirty="0" smtClean="0"/>
            </a:br>
            <a:r>
              <a:rPr lang="en-US" sz="3600" dirty="0" smtClean="0"/>
              <a:t>Approach Strategy</a:t>
            </a:r>
            <a:endParaRPr lang="en-US" sz="3600" dirty="0"/>
          </a:p>
        </p:txBody>
      </p:sp>
      <p:sp>
        <p:nvSpPr>
          <p:cNvPr id="45058" name="Content Placeholder 2"/>
          <p:cNvSpPr>
            <a:spLocks noGrp="1"/>
          </p:cNvSpPr>
          <p:nvPr>
            <p:ph idx="1"/>
          </p:nvPr>
        </p:nvSpPr>
        <p:spPr>
          <a:xfrm>
            <a:off x="457200" y="1752600"/>
            <a:ext cx="7239000" cy="4703763"/>
          </a:xfrm>
        </p:spPr>
        <p:txBody>
          <a:bodyPr/>
          <a:lstStyle/>
          <a:p>
            <a:pPr algn="ctr">
              <a:buFont typeface="Wingdings 2" pitchFamily="18" charset="2"/>
              <a:buNone/>
            </a:pPr>
            <a:r>
              <a:rPr lang="en-US" smtClean="0">
                <a:latin typeface="Algerian" pitchFamily="82" charset="0"/>
              </a:rPr>
              <a:t>Give Them Evidence</a:t>
            </a:r>
          </a:p>
          <a:p>
            <a:pPr algn="ctr">
              <a:buFont typeface="Wingdings 2" pitchFamily="18" charset="2"/>
              <a:buNone/>
            </a:pPr>
            <a:r>
              <a:rPr lang="en-US" smtClean="0"/>
              <a:t>Remember the FACE that demonstrates the farce of Evolution</a:t>
            </a:r>
          </a:p>
          <a:p>
            <a:pPr>
              <a:buFont typeface="Wingdings 2" pitchFamily="18" charset="2"/>
              <a:buNone/>
            </a:pPr>
            <a:r>
              <a:rPr lang="en-US" sz="3200" b="1" smtClean="0"/>
              <a:t>F</a:t>
            </a:r>
            <a:r>
              <a:rPr lang="en-US" smtClean="0"/>
              <a:t>ossil Evidence that is lacking</a:t>
            </a:r>
          </a:p>
          <a:p>
            <a:pPr>
              <a:buFont typeface="Wingdings 2" pitchFamily="18" charset="2"/>
              <a:buNone/>
            </a:pPr>
            <a:r>
              <a:rPr lang="en-US" sz="3200" b="1" smtClean="0"/>
              <a:t>A</a:t>
            </a:r>
            <a:r>
              <a:rPr lang="en-US" smtClean="0"/>
              <a:t>pe Men Frauds</a:t>
            </a:r>
          </a:p>
          <a:p>
            <a:pPr>
              <a:buFont typeface="Wingdings 2" pitchFamily="18" charset="2"/>
              <a:buNone/>
            </a:pPr>
            <a:r>
              <a:rPr lang="en-US" sz="3200" b="1" smtClean="0"/>
              <a:t>C</a:t>
            </a:r>
            <a:r>
              <a:rPr lang="en-US" smtClean="0"/>
              <a:t>hance – against all odds</a:t>
            </a:r>
          </a:p>
          <a:p>
            <a:pPr>
              <a:buFont typeface="Wingdings 2" pitchFamily="18" charset="2"/>
              <a:buNone/>
            </a:pPr>
            <a:r>
              <a:rPr lang="en-US" sz="3200" b="1" smtClean="0"/>
              <a:t>E</a:t>
            </a:r>
            <a:r>
              <a:rPr lang="en-US" smtClean="0"/>
              <a:t>ntropy – a law that’s hard to break</a:t>
            </a:r>
          </a:p>
          <a:p>
            <a:pPr algn="ctr">
              <a:buFont typeface="Wingdings 2" pitchFamily="18" charset="2"/>
              <a:buNone/>
            </a:pPr>
            <a:endParaRPr 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dirty="0" smtClean="0"/>
              <a:t>FOSSIL EVIDENCE LACKING</a:t>
            </a:r>
            <a:endParaRPr lang="en-US" dirty="0"/>
          </a:p>
        </p:txBody>
      </p:sp>
      <p:sp>
        <p:nvSpPr>
          <p:cNvPr id="3" name="Content Placeholder 2"/>
          <p:cNvSpPr>
            <a:spLocks noGrp="1"/>
          </p:cNvSpPr>
          <p:nvPr>
            <p:ph sz="half" idx="1"/>
          </p:nvPr>
        </p:nvSpPr>
        <p:spPr>
          <a:xfrm>
            <a:off x="457200" y="1600200"/>
            <a:ext cx="3521075" cy="4525963"/>
          </a:xfrm>
        </p:spPr>
        <p:txBody>
          <a:bodyPr>
            <a:normAutofit fontScale="77500" lnSpcReduction="20000"/>
          </a:bodyPr>
          <a:lstStyle/>
          <a:p>
            <a:pPr marL="274320" indent="-274320" fontAlgn="auto">
              <a:spcAft>
                <a:spcPts val="0"/>
              </a:spcAft>
              <a:buFont typeface="Wingdings 2"/>
              <a:buNone/>
              <a:defRPr/>
            </a:pPr>
            <a:r>
              <a:rPr lang="en-US" dirty="0" smtClean="0"/>
              <a:t>‘The geological record is extremely imperfect and this fact will to a large extent explain why we do not find intermediate varieties, connecting together all the extinct and existing forms of life by the finest graduated steps. He who rejects these views, on the nature of the geological record, will rightly reject my whole theory’ </a:t>
            </a:r>
            <a:br>
              <a:rPr lang="en-US" dirty="0" smtClean="0"/>
            </a:br>
            <a:r>
              <a:rPr lang="en-US" sz="1600" dirty="0" smtClean="0"/>
              <a:t>sixth (1901) edition of Darwin’s book, pages 341-342].</a:t>
            </a:r>
            <a:endParaRPr lang="en-US" sz="1600" dirty="0"/>
          </a:p>
        </p:txBody>
      </p:sp>
      <p:pic>
        <p:nvPicPr>
          <p:cNvPr id="47107" name="Content Placeholder 4" descr="Origin_of_Species_title_page.jpg"/>
          <p:cNvPicPr>
            <a:picLocks noGrp="1" noChangeAspect="1"/>
          </p:cNvPicPr>
          <p:nvPr>
            <p:ph sz="half" idx="2"/>
          </p:nvPr>
        </p:nvPicPr>
        <p:blipFill>
          <a:blip r:embed="rId3"/>
          <a:srcRect/>
          <a:stretch>
            <a:fillRect/>
          </a:stretch>
        </p:blipFill>
        <p:spPr>
          <a:xfrm>
            <a:off x="4343400" y="1676400"/>
            <a:ext cx="3505200" cy="4724400"/>
          </a:xfr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242048" cy="1219200"/>
          </a:xfrm>
        </p:spPr>
        <p:txBody>
          <a:bodyPr/>
          <a:lstStyle/>
          <a:p>
            <a:pPr algn="ctr" fontAlgn="auto">
              <a:spcAft>
                <a:spcPts val="0"/>
              </a:spcAft>
              <a:defRPr/>
            </a:pPr>
            <a:r>
              <a:rPr lang="en-US" dirty="0" smtClean="0"/>
              <a:t>FOSSIL EVIDENCE LACKING</a:t>
            </a:r>
            <a:endParaRPr lang="en-US" dirty="0"/>
          </a:p>
        </p:txBody>
      </p:sp>
      <p:sp>
        <p:nvSpPr>
          <p:cNvPr id="6" name="Text Placeholder 5"/>
          <p:cNvSpPr>
            <a:spLocks noGrp="1"/>
          </p:cNvSpPr>
          <p:nvPr>
            <p:ph type="body" idx="1"/>
          </p:nvPr>
        </p:nvSpPr>
        <p:spPr>
          <a:xfrm>
            <a:off x="457200" y="1371600"/>
            <a:ext cx="4040188" cy="609600"/>
          </a:xfrm>
        </p:spPr>
        <p:txBody>
          <a:bodyPr>
            <a:normAutofit/>
          </a:bodyPr>
          <a:lstStyle/>
          <a:p>
            <a:pPr fontAlgn="auto">
              <a:spcAft>
                <a:spcPts val="0"/>
              </a:spcAft>
              <a:buClr>
                <a:schemeClr val="tx1">
                  <a:shade val="95000"/>
                </a:schemeClr>
              </a:buClr>
              <a:buFont typeface="Wingdings 2"/>
              <a:buNone/>
              <a:defRPr/>
            </a:pPr>
            <a:r>
              <a:rPr lang="en-US" u="sng" dirty="0" smtClean="0"/>
              <a:t>Lack of Transitional Forms</a:t>
            </a:r>
            <a:endParaRPr lang="en-US" u="sng" dirty="0"/>
          </a:p>
        </p:txBody>
      </p:sp>
      <p:sp>
        <p:nvSpPr>
          <p:cNvPr id="7" name="Text Placeholder 6"/>
          <p:cNvSpPr>
            <a:spLocks noGrp="1"/>
          </p:cNvSpPr>
          <p:nvPr>
            <p:ph type="body" sz="half" idx="3"/>
          </p:nvPr>
        </p:nvSpPr>
        <p:spPr>
          <a:xfrm>
            <a:off x="4648200" y="1295400"/>
            <a:ext cx="4041775" cy="750888"/>
          </a:xfrm>
        </p:spPr>
        <p:txBody>
          <a:bodyPr>
            <a:normAutofit/>
          </a:bodyPr>
          <a:lstStyle/>
          <a:p>
            <a:pPr fontAlgn="auto">
              <a:spcAft>
                <a:spcPts val="0"/>
              </a:spcAft>
              <a:buClr>
                <a:schemeClr val="tx1">
                  <a:shade val="95000"/>
                </a:schemeClr>
              </a:buClr>
              <a:buFont typeface="Wingdings 2"/>
              <a:buNone/>
              <a:defRPr/>
            </a:pPr>
            <a:r>
              <a:rPr lang="en-US" sz="2400" u="sng" dirty="0" smtClean="0"/>
              <a:t>Use Caution</a:t>
            </a:r>
            <a:endParaRPr lang="en-US" sz="2400" u="sng" dirty="0"/>
          </a:p>
        </p:txBody>
      </p:sp>
      <p:sp>
        <p:nvSpPr>
          <p:cNvPr id="4" name="Content Placeholder 3"/>
          <p:cNvSpPr>
            <a:spLocks noGrp="1"/>
          </p:cNvSpPr>
          <p:nvPr>
            <p:ph sz="quarter" idx="2"/>
          </p:nvPr>
        </p:nvSpPr>
        <p:spPr>
          <a:xfrm>
            <a:off x="457200" y="2057400"/>
            <a:ext cx="3521075" cy="4343400"/>
          </a:xfrm>
        </p:spPr>
        <p:txBody>
          <a:bodyPr>
            <a:normAutofit fontScale="77500" lnSpcReduction="20000"/>
          </a:bodyPr>
          <a:lstStyle/>
          <a:p>
            <a:pPr marL="548640" indent="-411480" fontAlgn="auto">
              <a:spcAft>
                <a:spcPts val="0"/>
              </a:spcAft>
              <a:buClr>
                <a:schemeClr val="tx1">
                  <a:shade val="95000"/>
                </a:schemeClr>
              </a:buClr>
              <a:buFont typeface="Wingdings 2"/>
              <a:buChar char=""/>
              <a:defRPr/>
            </a:pPr>
            <a:r>
              <a:rPr lang="en-US" dirty="0" smtClean="0"/>
              <a:t>Transitional fossils are fossils which are thought to document the evolutionary change, or transition, of one species into another.</a:t>
            </a:r>
          </a:p>
          <a:p>
            <a:pPr marL="548640" indent="-411480" fontAlgn="auto">
              <a:spcAft>
                <a:spcPts val="0"/>
              </a:spcAft>
              <a:buClr>
                <a:schemeClr val="tx1">
                  <a:shade val="95000"/>
                </a:schemeClr>
              </a:buClr>
              <a:buFont typeface="Wingdings 2"/>
              <a:buChar char=""/>
              <a:defRPr/>
            </a:pPr>
            <a:r>
              <a:rPr lang="en-US" dirty="0" smtClean="0"/>
              <a:t>Evolutionists will brag that they have abundant evidence of transitions, but when pressed, the examples are almost always minor variations within a category, as expected within creation thinking, and thus certainly not proof of evolution.</a:t>
            </a:r>
            <a:endParaRPr lang="en-US" dirty="0"/>
          </a:p>
        </p:txBody>
      </p:sp>
      <p:sp>
        <p:nvSpPr>
          <p:cNvPr id="49157" name="Content Placeholder 7"/>
          <p:cNvSpPr>
            <a:spLocks noGrp="1"/>
          </p:cNvSpPr>
          <p:nvPr>
            <p:ph sz="quarter" idx="4"/>
          </p:nvPr>
        </p:nvSpPr>
        <p:spPr>
          <a:xfrm>
            <a:off x="4178300" y="2133600"/>
            <a:ext cx="3521075" cy="4419600"/>
          </a:xfrm>
        </p:spPr>
        <p:txBody>
          <a:bodyPr/>
          <a:lstStyle/>
          <a:p>
            <a:pPr>
              <a:buFont typeface="Wingdings 2" pitchFamily="18" charset="2"/>
              <a:buNone/>
            </a:pPr>
            <a:r>
              <a:rPr lang="en-US" smtClean="0"/>
              <a:t>Evolutionist may interpret information to fit their preconceived ideas.  Challenge your friend to research supposed “transitional fossils” individually</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746760"/>
          </a:xfrm>
        </p:spPr>
        <p:txBody>
          <a:bodyPr/>
          <a:lstStyle/>
          <a:p>
            <a:pPr algn="ctr" fontAlgn="auto">
              <a:spcAft>
                <a:spcPts val="0"/>
              </a:spcAft>
              <a:defRPr/>
            </a:pPr>
            <a:r>
              <a:rPr lang="en-US" dirty="0" smtClean="0"/>
              <a:t>FOSSIL EVIDENCE LACKING</a:t>
            </a:r>
            <a:endParaRPr lang="en-US" dirty="0"/>
          </a:p>
        </p:txBody>
      </p:sp>
      <p:sp>
        <p:nvSpPr>
          <p:cNvPr id="6" name="Text Placeholder 5"/>
          <p:cNvSpPr>
            <a:spLocks noGrp="1"/>
          </p:cNvSpPr>
          <p:nvPr>
            <p:ph type="body" idx="1"/>
          </p:nvPr>
        </p:nvSpPr>
        <p:spPr>
          <a:xfrm>
            <a:off x="457200" y="1219200"/>
            <a:ext cx="3962400" cy="762000"/>
          </a:xfrm>
        </p:spPr>
        <p:txBody>
          <a:bodyPr>
            <a:normAutofit/>
          </a:bodyPr>
          <a:lstStyle/>
          <a:p>
            <a:pPr fontAlgn="auto">
              <a:spcAft>
                <a:spcPts val="0"/>
              </a:spcAft>
              <a:buClr>
                <a:schemeClr val="tx1">
                  <a:shade val="95000"/>
                </a:schemeClr>
              </a:buClr>
              <a:buFont typeface="Wingdings 2"/>
              <a:buNone/>
              <a:defRPr/>
            </a:pPr>
            <a:r>
              <a:rPr lang="en-US" u="sng" dirty="0" smtClean="0"/>
              <a:t>The problem of fossil layers</a:t>
            </a:r>
          </a:p>
          <a:p>
            <a:pPr fontAlgn="auto">
              <a:spcAft>
                <a:spcPts val="0"/>
              </a:spcAft>
              <a:buClr>
                <a:schemeClr val="tx1">
                  <a:shade val="95000"/>
                </a:schemeClr>
              </a:buClr>
              <a:buFont typeface="Wingdings 2"/>
              <a:buNone/>
              <a:defRPr/>
            </a:pPr>
            <a:r>
              <a:rPr lang="en-US" u="sng" dirty="0" smtClean="0"/>
              <a:t>Cambrian Explosion</a:t>
            </a:r>
            <a:endParaRPr lang="en-US" u="sng" dirty="0"/>
          </a:p>
        </p:txBody>
      </p:sp>
      <p:sp>
        <p:nvSpPr>
          <p:cNvPr id="7" name="Text Placeholder 6"/>
          <p:cNvSpPr>
            <a:spLocks noGrp="1"/>
          </p:cNvSpPr>
          <p:nvPr>
            <p:ph type="body" sz="half" idx="3"/>
          </p:nvPr>
        </p:nvSpPr>
        <p:spPr>
          <a:xfrm>
            <a:off x="4495800" y="1371600"/>
            <a:ext cx="3810000" cy="609600"/>
          </a:xfrm>
        </p:spPr>
        <p:txBody>
          <a:bodyPr>
            <a:normAutofit/>
          </a:bodyPr>
          <a:lstStyle/>
          <a:p>
            <a:pPr fontAlgn="auto">
              <a:spcAft>
                <a:spcPts val="0"/>
              </a:spcAft>
              <a:buClr>
                <a:schemeClr val="tx1">
                  <a:shade val="95000"/>
                </a:schemeClr>
              </a:buClr>
              <a:buFont typeface="Wingdings 2"/>
              <a:buNone/>
              <a:defRPr/>
            </a:pPr>
            <a:r>
              <a:rPr lang="en-US" u="sng" dirty="0" smtClean="0"/>
              <a:t>Geological Strata – Grand Canyon</a:t>
            </a:r>
            <a:endParaRPr lang="en-US" u="sng" dirty="0"/>
          </a:p>
        </p:txBody>
      </p:sp>
      <p:sp>
        <p:nvSpPr>
          <p:cNvPr id="4" name="Content Placeholder 3"/>
          <p:cNvSpPr>
            <a:spLocks noGrp="1"/>
          </p:cNvSpPr>
          <p:nvPr>
            <p:ph sz="quarter" idx="2"/>
          </p:nvPr>
        </p:nvSpPr>
        <p:spPr>
          <a:xfrm>
            <a:off x="457200" y="2174875"/>
            <a:ext cx="4040188" cy="4683125"/>
          </a:xfrm>
        </p:spPr>
        <p:txBody>
          <a:bodyPr>
            <a:normAutofit lnSpcReduction="10000"/>
          </a:bodyPr>
          <a:lstStyle/>
          <a:p>
            <a:pPr marL="548640" indent="-411480" fontAlgn="auto">
              <a:spcAft>
                <a:spcPts val="0"/>
              </a:spcAft>
              <a:buClr>
                <a:schemeClr val="tx1">
                  <a:shade val="95000"/>
                </a:schemeClr>
              </a:buClr>
              <a:buFont typeface="Wingdings 2"/>
              <a:buChar char=""/>
              <a:defRPr/>
            </a:pPr>
            <a:r>
              <a:rPr lang="en-US" dirty="0" smtClean="0"/>
              <a:t>MAMMALS/ BIRDS – </a:t>
            </a:r>
            <a:r>
              <a:rPr lang="en-US" sz="1800" dirty="0" smtClean="0"/>
              <a:t>65mya</a:t>
            </a:r>
          </a:p>
          <a:p>
            <a:pPr marL="548640" indent="-411480" fontAlgn="auto">
              <a:spcAft>
                <a:spcPts val="0"/>
              </a:spcAft>
              <a:buClr>
                <a:schemeClr val="tx1">
                  <a:shade val="95000"/>
                </a:schemeClr>
              </a:buClr>
              <a:buFont typeface="Wingdings 2"/>
              <a:buChar char=""/>
              <a:defRPr/>
            </a:pPr>
            <a:r>
              <a:rPr lang="en-US" dirty="0" smtClean="0"/>
              <a:t>REPTILES – 248mya</a:t>
            </a:r>
          </a:p>
          <a:p>
            <a:pPr marL="548640" indent="-411480" fontAlgn="auto">
              <a:spcAft>
                <a:spcPts val="0"/>
              </a:spcAft>
              <a:buClr>
                <a:schemeClr val="tx1">
                  <a:shade val="95000"/>
                </a:schemeClr>
              </a:buClr>
              <a:buFont typeface="Wingdings 2"/>
              <a:buChar char=""/>
              <a:defRPr/>
            </a:pPr>
            <a:r>
              <a:rPr lang="en-US" dirty="0" smtClean="0"/>
              <a:t>AMPHIBIANS – 280mya</a:t>
            </a:r>
          </a:p>
          <a:p>
            <a:pPr marL="548640" indent="-411480" fontAlgn="auto">
              <a:spcAft>
                <a:spcPts val="0"/>
              </a:spcAft>
              <a:buClr>
                <a:schemeClr val="tx1">
                  <a:shade val="95000"/>
                </a:schemeClr>
              </a:buClr>
              <a:buFont typeface="Wingdings 2"/>
              <a:buChar char=""/>
              <a:defRPr/>
            </a:pPr>
            <a:r>
              <a:rPr lang="en-US" dirty="0" smtClean="0"/>
              <a:t>FISH – 408mya</a:t>
            </a:r>
          </a:p>
          <a:p>
            <a:pPr marL="548640" indent="-411480" fontAlgn="auto">
              <a:spcAft>
                <a:spcPts val="0"/>
              </a:spcAft>
              <a:buClr>
                <a:schemeClr val="tx1">
                  <a:shade val="95000"/>
                </a:schemeClr>
              </a:buClr>
              <a:buFont typeface="Wingdings 2"/>
              <a:buChar char=""/>
              <a:defRPr/>
            </a:pPr>
            <a:r>
              <a:rPr lang="en-US" dirty="0" smtClean="0"/>
              <a:t>at least two-thirds of all known animal phyla (28 out of the 42), all within a very brief period of geological time.  540mya</a:t>
            </a:r>
          </a:p>
          <a:p>
            <a:pPr marL="548640" indent="-411480" fontAlgn="auto">
              <a:spcAft>
                <a:spcPts val="0"/>
              </a:spcAft>
              <a:buClr>
                <a:schemeClr val="tx1">
                  <a:shade val="95000"/>
                </a:schemeClr>
              </a:buClr>
              <a:buFont typeface="Wingdings 2"/>
              <a:buChar char=""/>
              <a:defRPr/>
            </a:pPr>
            <a:r>
              <a:rPr lang="en-US" dirty="0" smtClean="0"/>
              <a:t>Single celled organisms – 3.9bya</a:t>
            </a:r>
          </a:p>
          <a:p>
            <a:pPr marL="548640" indent="-411480" fontAlgn="auto">
              <a:spcAft>
                <a:spcPts val="0"/>
              </a:spcAft>
              <a:buClr>
                <a:schemeClr val="tx1">
                  <a:shade val="95000"/>
                </a:schemeClr>
              </a:buClr>
              <a:buFont typeface="Wingdings 2"/>
              <a:buChar char=""/>
              <a:defRPr/>
            </a:pPr>
            <a:endParaRPr lang="en-US" dirty="0" smtClean="0"/>
          </a:p>
          <a:p>
            <a:pPr marL="548640" indent="-411480" fontAlgn="auto">
              <a:spcAft>
                <a:spcPts val="0"/>
              </a:spcAft>
              <a:buClr>
                <a:schemeClr val="tx1">
                  <a:shade val="95000"/>
                </a:schemeClr>
              </a:buClr>
              <a:buFont typeface="Wingdings 2"/>
              <a:buChar char=""/>
              <a:defRPr/>
            </a:pPr>
            <a:endParaRPr lang="en-US" dirty="0"/>
          </a:p>
        </p:txBody>
      </p:sp>
      <p:pic>
        <p:nvPicPr>
          <p:cNvPr id="51205" name="Content Placeholder 7" descr="GrandCan-geolog-column.jpg"/>
          <p:cNvPicPr>
            <a:picLocks noGrp="1" noChangeAspect="1"/>
          </p:cNvPicPr>
          <p:nvPr>
            <p:ph sz="quarter" idx="4"/>
          </p:nvPr>
        </p:nvPicPr>
        <p:blipFill>
          <a:blip r:embed="rId3"/>
          <a:srcRect/>
          <a:stretch>
            <a:fillRect/>
          </a:stretch>
        </p:blipFill>
        <p:spPr>
          <a:xfrm>
            <a:off x="4648200" y="1905000"/>
            <a:ext cx="3521075" cy="4953000"/>
          </a:xfr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57200" y="320040"/>
            <a:ext cx="7239000" cy="1143000"/>
          </a:xfrm>
        </p:spPr>
        <p:txBody>
          <a:bodyPr/>
          <a:lstStyle/>
          <a:p>
            <a:pPr algn="ctr" fontAlgn="auto">
              <a:spcAft>
                <a:spcPts val="0"/>
              </a:spcAft>
              <a:defRPr/>
            </a:pPr>
            <a:r>
              <a:rPr lang="en-US" dirty="0" smtClean="0"/>
              <a:t>FOSSIL EVIDENCE LACKING</a:t>
            </a:r>
            <a:endParaRPr lang="en-US" dirty="0"/>
          </a:p>
        </p:txBody>
      </p:sp>
      <p:graphicFrame>
        <p:nvGraphicFramePr>
          <p:cNvPr id="12" name="Content Placeholder 11"/>
          <p:cNvGraphicFramePr>
            <a:graphicFrameLocks noGrp="1"/>
          </p:cNvGraphicFramePr>
          <p:nvPr>
            <p:ph idx="1"/>
          </p:nvPr>
        </p:nvGraphicFramePr>
        <p:xfrm>
          <a:off x="457200" y="1609725"/>
          <a:ext cx="7239000" cy="48466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899160"/>
          </a:xfrm>
        </p:spPr>
        <p:txBody>
          <a:bodyPr/>
          <a:lstStyle/>
          <a:p>
            <a:pPr algn="ctr" fontAlgn="auto">
              <a:spcAft>
                <a:spcPts val="0"/>
              </a:spcAft>
              <a:defRPr/>
            </a:pPr>
            <a:r>
              <a:rPr lang="en-US" dirty="0" smtClean="0"/>
              <a:t>APE MEN FRAUDS</a:t>
            </a:r>
            <a:endParaRPr lang="en-US" dirty="0"/>
          </a:p>
        </p:txBody>
      </p:sp>
      <p:sp>
        <p:nvSpPr>
          <p:cNvPr id="4" name="Content Placeholder 3"/>
          <p:cNvSpPr>
            <a:spLocks noGrp="1"/>
          </p:cNvSpPr>
          <p:nvPr>
            <p:ph sz="half" idx="1"/>
          </p:nvPr>
        </p:nvSpPr>
        <p:spPr>
          <a:xfrm>
            <a:off x="457200" y="1600200"/>
            <a:ext cx="3521075" cy="4525963"/>
          </a:xfrm>
        </p:spPr>
        <p:txBody>
          <a:bodyPr>
            <a:normAutofit fontScale="85000" lnSpcReduction="10000"/>
          </a:bodyPr>
          <a:lstStyle/>
          <a:p>
            <a:pPr marL="274320" indent="-274320" fontAlgn="auto">
              <a:spcAft>
                <a:spcPts val="0"/>
              </a:spcAft>
              <a:buFont typeface="Wingdings 2"/>
              <a:buChar char=""/>
              <a:defRPr/>
            </a:pPr>
            <a:r>
              <a:rPr lang="en-US" dirty="0" smtClean="0"/>
              <a:t>At one time it was thought that we came from the Neanderthal. Neanderthals were discovered from 1848 to 1856 and for years they were considered to be ape-men. But now we know, there's no argument here, that they're just plain ordinary people. </a:t>
            </a:r>
          </a:p>
          <a:p>
            <a:pPr marL="274320" indent="-274320" fontAlgn="auto">
              <a:spcAft>
                <a:spcPts val="0"/>
              </a:spcAft>
              <a:buFont typeface="Wingdings 2"/>
              <a:buChar char=""/>
              <a:defRPr/>
            </a:pPr>
            <a:endParaRPr lang="en-US" dirty="0"/>
          </a:p>
        </p:txBody>
      </p:sp>
      <p:pic>
        <p:nvPicPr>
          <p:cNvPr id="55299" name="Content Placeholder 5" descr="Neanderthal Man.bmp"/>
          <p:cNvPicPr>
            <a:picLocks noGrp="1" noChangeAspect="1"/>
          </p:cNvPicPr>
          <p:nvPr>
            <p:ph sz="half" idx="2"/>
          </p:nvPr>
        </p:nvPicPr>
        <p:blipFill>
          <a:blip r:embed="rId3"/>
          <a:srcRect/>
          <a:stretch>
            <a:fillRect/>
          </a:stretch>
        </p:blipFill>
        <p:spPr>
          <a:xfrm>
            <a:off x="4343400" y="1447800"/>
            <a:ext cx="3581400" cy="5029200"/>
          </a:xfr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822960"/>
          </a:xfrm>
        </p:spPr>
        <p:txBody>
          <a:bodyPr/>
          <a:lstStyle/>
          <a:p>
            <a:pPr algn="ctr" fontAlgn="auto">
              <a:spcAft>
                <a:spcPts val="0"/>
              </a:spcAft>
              <a:defRPr/>
            </a:pPr>
            <a:r>
              <a:rPr lang="en-US" dirty="0" smtClean="0"/>
              <a:t>APE MEN FRAUDS</a:t>
            </a:r>
            <a:endParaRPr lang="en-US" dirty="0"/>
          </a:p>
        </p:txBody>
      </p:sp>
      <p:sp>
        <p:nvSpPr>
          <p:cNvPr id="3" name="Content Placeholder 2"/>
          <p:cNvSpPr>
            <a:spLocks noGrp="1"/>
          </p:cNvSpPr>
          <p:nvPr>
            <p:ph sz="half" idx="1"/>
          </p:nvPr>
        </p:nvSpPr>
        <p:spPr>
          <a:xfrm>
            <a:off x="457200" y="1600200"/>
            <a:ext cx="3521075" cy="4525963"/>
          </a:xfrm>
        </p:spPr>
        <p:txBody>
          <a:bodyPr>
            <a:normAutofit fontScale="92500" lnSpcReduction="20000"/>
          </a:bodyPr>
          <a:lstStyle/>
          <a:p>
            <a:pPr marL="274320" indent="-274320" fontAlgn="auto">
              <a:spcAft>
                <a:spcPts val="0"/>
              </a:spcAft>
              <a:buFont typeface="Wingdings 2"/>
              <a:buChar char=""/>
              <a:defRPr/>
            </a:pPr>
            <a:r>
              <a:rPr lang="en-US" dirty="0" smtClean="0"/>
              <a:t>Java Man based on a leg bone, a skullcap, a jaw fragment and three teeth. Interestingly enough some of the teeth were old and some young. And the skull cap and leg bone were found a year apart and in locations 50 feet apart.</a:t>
            </a:r>
            <a:endParaRPr lang="en-US" dirty="0"/>
          </a:p>
        </p:txBody>
      </p:sp>
      <p:pic>
        <p:nvPicPr>
          <p:cNvPr id="57347" name="Content Placeholder 4" descr="Java Man.bmp"/>
          <p:cNvPicPr>
            <a:picLocks noGrp="1" noChangeAspect="1"/>
          </p:cNvPicPr>
          <p:nvPr>
            <p:ph sz="half" idx="2"/>
          </p:nvPr>
        </p:nvPicPr>
        <p:blipFill>
          <a:blip r:embed="rId3"/>
          <a:srcRect/>
          <a:stretch>
            <a:fillRect/>
          </a:stretch>
        </p:blipFill>
        <p:spPr>
          <a:xfrm>
            <a:off x="4572000" y="1447800"/>
            <a:ext cx="3276600" cy="4648200"/>
          </a:xfr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APE MEN FRAUDS</a:t>
            </a:r>
            <a:endParaRPr lang="en-US" dirty="0"/>
          </a:p>
        </p:txBody>
      </p:sp>
      <p:sp>
        <p:nvSpPr>
          <p:cNvPr id="3" name="Content Placeholder 2"/>
          <p:cNvSpPr>
            <a:spLocks noGrp="1"/>
          </p:cNvSpPr>
          <p:nvPr>
            <p:ph sz="half" idx="1"/>
          </p:nvPr>
        </p:nvSpPr>
        <p:spPr>
          <a:xfrm>
            <a:off x="457200" y="1600200"/>
            <a:ext cx="3521075" cy="4525963"/>
          </a:xfrm>
        </p:spPr>
        <p:txBody>
          <a:bodyPr>
            <a:normAutofit lnSpcReduction="10000"/>
          </a:bodyPr>
          <a:lstStyle/>
          <a:p>
            <a:pPr marL="274320" indent="-274320" fontAlgn="auto">
              <a:spcAft>
                <a:spcPts val="0"/>
              </a:spcAft>
              <a:buFont typeface="Wingdings 2"/>
              <a:buNone/>
              <a:defRPr/>
            </a:pPr>
            <a:r>
              <a:rPr lang="en-US" dirty="0" smtClean="0"/>
              <a:t>	</a:t>
            </a:r>
            <a:r>
              <a:rPr lang="en-US" sz="2400" dirty="0" smtClean="0"/>
              <a:t>In 1912 </a:t>
            </a:r>
            <a:r>
              <a:rPr lang="en-US" sz="2400" b="1" dirty="0" smtClean="0"/>
              <a:t>Piltdown</a:t>
            </a:r>
            <a:r>
              <a:rPr lang="en-US" sz="2400" dirty="0" smtClean="0"/>
              <a:t> man was “discovered’ in England.  It was exposed in 1953 as a forgery, consisting of the lower jawbone of an orangutan that had been deliberately combined with the skull of a fully developed modern human.</a:t>
            </a:r>
            <a:endParaRPr lang="en-US" sz="2400" dirty="0"/>
          </a:p>
        </p:txBody>
      </p:sp>
      <p:pic>
        <p:nvPicPr>
          <p:cNvPr id="59395" name="Content Placeholder 4" descr="piltdownMan.gif"/>
          <p:cNvPicPr>
            <a:picLocks noGrp="1" noChangeAspect="1"/>
          </p:cNvPicPr>
          <p:nvPr>
            <p:ph sz="half" idx="2"/>
          </p:nvPr>
        </p:nvPicPr>
        <p:blipFill>
          <a:blip r:embed="rId3"/>
          <a:srcRect/>
          <a:stretch>
            <a:fillRect/>
          </a:stretch>
        </p:blipFill>
        <p:spPr>
          <a:xfrm>
            <a:off x="4572000" y="1219200"/>
            <a:ext cx="4267200" cy="5257800"/>
          </a:xfr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899160"/>
          </a:xfrm>
        </p:spPr>
        <p:txBody>
          <a:bodyPr/>
          <a:lstStyle/>
          <a:p>
            <a:pPr algn="ctr" fontAlgn="auto">
              <a:spcAft>
                <a:spcPts val="0"/>
              </a:spcAft>
              <a:defRPr/>
            </a:pPr>
            <a:r>
              <a:rPr lang="en-US" dirty="0" smtClean="0"/>
              <a:t>APE MEN FRAUDS</a:t>
            </a:r>
            <a:endParaRPr lang="en-US" dirty="0"/>
          </a:p>
        </p:txBody>
      </p:sp>
      <p:sp>
        <p:nvSpPr>
          <p:cNvPr id="3" name="Content Placeholder 2"/>
          <p:cNvSpPr>
            <a:spLocks noGrp="1"/>
          </p:cNvSpPr>
          <p:nvPr>
            <p:ph sz="half" idx="1"/>
          </p:nvPr>
        </p:nvSpPr>
        <p:spPr>
          <a:xfrm>
            <a:off x="457200" y="1600200"/>
            <a:ext cx="3521075" cy="4525963"/>
          </a:xfrm>
        </p:spPr>
        <p:txBody>
          <a:bodyPr>
            <a:normAutofit fontScale="77500" lnSpcReduction="20000"/>
          </a:bodyPr>
          <a:lstStyle/>
          <a:p>
            <a:pPr marL="274320" indent="-274320" fontAlgn="auto">
              <a:spcAft>
                <a:spcPts val="0"/>
              </a:spcAft>
              <a:buFont typeface="Wingdings 2"/>
              <a:buNone/>
              <a:defRPr/>
            </a:pPr>
            <a:r>
              <a:rPr lang="en-US" dirty="0" smtClean="0"/>
              <a:t>One tooth found on a farm in Nebraska ... one tooth. But, with a little imagination, the tooth was imagined to be part of a jawbone. The jaw bone part of a skull. The skull part of a skeleton and by the time the story hit the London newspaper, we not only had a picture of </a:t>
            </a:r>
            <a:r>
              <a:rPr lang="en-US" b="1" dirty="0" smtClean="0"/>
              <a:t>Nebraska man </a:t>
            </a:r>
            <a:r>
              <a:rPr lang="en-US" dirty="0" smtClean="0"/>
              <a:t>but we had a picture of Nebraska mom complete with fur.</a:t>
            </a:r>
            <a:endParaRPr lang="en-US" dirty="0"/>
          </a:p>
        </p:txBody>
      </p:sp>
      <p:pic>
        <p:nvPicPr>
          <p:cNvPr id="61443" name="Content Placeholder 6" descr="NebraskMen.jpg"/>
          <p:cNvPicPr>
            <a:picLocks noGrp="1" noChangeAspect="1"/>
          </p:cNvPicPr>
          <p:nvPr>
            <p:ph sz="half" idx="2"/>
          </p:nvPr>
        </p:nvPicPr>
        <p:blipFill>
          <a:blip r:embed="rId3"/>
          <a:srcRect/>
          <a:stretch>
            <a:fillRect/>
          </a:stretch>
        </p:blipFill>
        <p:spPr>
          <a:xfrm>
            <a:off x="4038600" y="1524000"/>
            <a:ext cx="4495800" cy="502920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smtClean="0"/>
              <a:t>What Does the Bible Say?</a:t>
            </a:r>
            <a:endParaRPr lang="en-US" dirty="0"/>
          </a:p>
        </p:txBody>
      </p:sp>
      <p:sp>
        <p:nvSpPr>
          <p:cNvPr id="21506" name="Content Placeholder 2"/>
          <p:cNvSpPr>
            <a:spLocks noGrp="1"/>
          </p:cNvSpPr>
          <p:nvPr>
            <p:ph idx="1"/>
          </p:nvPr>
        </p:nvSpPr>
        <p:spPr/>
        <p:txBody>
          <a:bodyPr/>
          <a:lstStyle/>
          <a:p>
            <a:r>
              <a:rPr lang="en-US" smtClean="0"/>
              <a:t>Genesis</a:t>
            </a:r>
          </a:p>
          <a:p>
            <a:pPr lvl="1"/>
            <a:r>
              <a:rPr lang="en-US" smtClean="0"/>
              <a:t>1:1 “In the beginning God created the heavens and the earth.”</a:t>
            </a:r>
          </a:p>
          <a:p>
            <a:pPr lvl="1"/>
            <a:r>
              <a:rPr lang="en-US" smtClean="0"/>
              <a:t>2:7 “the LORD God formed the man from the dust of the ground and breathed into his nostrils the breath of life, and the man became a living being.”</a:t>
            </a:r>
          </a:p>
          <a:p>
            <a:pPr lvl="1"/>
            <a:r>
              <a:rPr lang="en-US" smtClean="0"/>
              <a:t>5:1,2 “When God created man, he made him in the likeness of God. 2 He created them male and female and blessed them. And when they were created, he called them "man.”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746760"/>
          </a:xfrm>
        </p:spPr>
        <p:txBody>
          <a:bodyPr/>
          <a:lstStyle/>
          <a:p>
            <a:pPr algn="ctr" fontAlgn="auto">
              <a:spcAft>
                <a:spcPts val="0"/>
              </a:spcAft>
              <a:defRPr/>
            </a:pPr>
            <a:r>
              <a:rPr lang="en-US" dirty="0" smtClean="0"/>
              <a:t>APE MEN FRAUDS</a:t>
            </a:r>
            <a:endParaRPr lang="en-US" dirty="0"/>
          </a:p>
        </p:txBody>
      </p:sp>
      <p:sp>
        <p:nvSpPr>
          <p:cNvPr id="3" name="Content Placeholder 2"/>
          <p:cNvSpPr>
            <a:spLocks noGrp="1"/>
          </p:cNvSpPr>
          <p:nvPr>
            <p:ph sz="half" idx="1"/>
          </p:nvPr>
        </p:nvSpPr>
        <p:spPr>
          <a:xfrm>
            <a:off x="457200" y="1600200"/>
            <a:ext cx="3521075" cy="4525963"/>
          </a:xfrm>
        </p:spPr>
        <p:txBody>
          <a:bodyPr>
            <a:normAutofit fontScale="70000" lnSpcReduction="20000"/>
          </a:bodyPr>
          <a:lstStyle/>
          <a:p>
            <a:pPr marL="274320" indent="-274320" fontAlgn="auto">
              <a:spcAft>
                <a:spcPts val="0"/>
              </a:spcAft>
              <a:buFont typeface="Wingdings 2"/>
              <a:buNone/>
              <a:defRPr/>
            </a:pPr>
            <a:r>
              <a:rPr lang="en-US" b="1" dirty="0" smtClean="0"/>
              <a:t>Peking Man </a:t>
            </a:r>
            <a:r>
              <a:rPr lang="en-US" dirty="0" smtClean="0"/>
              <a:t>found about 25 miles from Peking (Beijing), consisted mostly of skull fragments (only five skulls were intact enough to gauge the brain capacity) and teeth, with very few limb bones. All of the original bones were mysteriously "lost" between 1941 and 1945. (Fortunately, some excellent casts of the originals were made before their disappearance.)</a:t>
            </a:r>
            <a:endParaRPr lang="en-US" dirty="0"/>
          </a:p>
        </p:txBody>
      </p:sp>
      <p:pic>
        <p:nvPicPr>
          <p:cNvPr id="63491" name="Content Placeholder 4" descr="Peking Man.jpg"/>
          <p:cNvPicPr>
            <a:picLocks noGrp="1" noChangeAspect="1"/>
          </p:cNvPicPr>
          <p:nvPr>
            <p:ph sz="half" idx="2"/>
          </p:nvPr>
        </p:nvPicPr>
        <p:blipFill>
          <a:blip r:embed="rId3"/>
          <a:srcRect/>
          <a:stretch>
            <a:fillRect/>
          </a:stretch>
        </p:blipFill>
        <p:spPr>
          <a:xfrm>
            <a:off x="4114800" y="1600200"/>
            <a:ext cx="4052888" cy="5029200"/>
          </a:xfr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APE MEN FRAUDS</a:t>
            </a:r>
            <a:endParaRPr lang="en-US" dirty="0"/>
          </a:p>
        </p:txBody>
      </p:sp>
      <p:sp>
        <p:nvSpPr>
          <p:cNvPr id="3" name="Content Placeholder 2"/>
          <p:cNvSpPr>
            <a:spLocks noGrp="1"/>
          </p:cNvSpPr>
          <p:nvPr>
            <p:ph sz="half" idx="1"/>
          </p:nvPr>
        </p:nvSpPr>
        <p:spPr>
          <a:xfrm>
            <a:off x="457200" y="1600200"/>
            <a:ext cx="3521075" cy="4525963"/>
          </a:xfrm>
        </p:spPr>
        <p:txBody>
          <a:bodyPr>
            <a:normAutofit fontScale="77500" lnSpcReduction="20000"/>
          </a:bodyPr>
          <a:lstStyle/>
          <a:p>
            <a:pPr marL="274320" indent="-274320" fontAlgn="auto">
              <a:spcAft>
                <a:spcPts val="0"/>
              </a:spcAft>
              <a:buFont typeface="Wingdings 2"/>
              <a:buNone/>
              <a:defRPr/>
            </a:pPr>
            <a:r>
              <a:rPr lang="en-US" dirty="0" smtClean="0"/>
              <a:t>	LUCY - Discovered in Ethiopia by Donald Johansson in 1974. It was dated at being three million years old. The scientists were not allowed to examine Lucy's bones up until 1982. When they finally did, They couldn't tell the difference between Lucy and a rainforest Chimpanzee that you might find in the San Diego Zoo.</a:t>
            </a:r>
            <a:endParaRPr lang="en-US" dirty="0"/>
          </a:p>
        </p:txBody>
      </p:sp>
      <p:pic>
        <p:nvPicPr>
          <p:cNvPr id="65539" name="Content Placeholder 4" descr="Lucy.jpg"/>
          <p:cNvPicPr>
            <a:picLocks noGrp="1" noChangeAspect="1"/>
          </p:cNvPicPr>
          <p:nvPr>
            <p:ph sz="half" idx="2"/>
          </p:nvPr>
        </p:nvPicPr>
        <p:blipFill>
          <a:blip r:embed="rId3"/>
          <a:srcRect/>
          <a:stretch>
            <a:fillRect/>
          </a:stretch>
        </p:blipFill>
        <p:spPr>
          <a:xfrm>
            <a:off x="4198938" y="1600200"/>
            <a:ext cx="3479800" cy="4525963"/>
          </a:xfr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822960"/>
          </a:xfrm>
        </p:spPr>
        <p:txBody>
          <a:bodyPr/>
          <a:lstStyle/>
          <a:p>
            <a:pPr algn="ctr" fontAlgn="auto">
              <a:spcAft>
                <a:spcPts val="0"/>
              </a:spcAft>
              <a:defRPr/>
            </a:pPr>
            <a:r>
              <a:rPr lang="en-US" dirty="0" smtClean="0"/>
              <a:t>CHANCE- AGAINST ALL ODDS</a:t>
            </a:r>
            <a:endParaRPr lang="en-US" dirty="0"/>
          </a:p>
        </p:txBody>
      </p:sp>
      <p:sp>
        <p:nvSpPr>
          <p:cNvPr id="3" name="Content Placeholder 2"/>
          <p:cNvSpPr>
            <a:spLocks noGrp="1"/>
          </p:cNvSpPr>
          <p:nvPr>
            <p:ph sz="half" idx="1"/>
          </p:nvPr>
        </p:nvSpPr>
        <p:spPr>
          <a:xfrm>
            <a:off x="457200" y="1600200"/>
            <a:ext cx="3521075" cy="4525963"/>
          </a:xfrm>
        </p:spPr>
        <p:txBody>
          <a:bodyPr>
            <a:normAutofit lnSpcReduction="10000"/>
          </a:bodyPr>
          <a:lstStyle/>
          <a:p>
            <a:pPr marL="274320" indent="-274320" fontAlgn="auto">
              <a:spcAft>
                <a:spcPts val="0"/>
              </a:spcAft>
              <a:buFont typeface="Wingdings 2"/>
              <a:buNone/>
              <a:defRPr/>
            </a:pPr>
            <a:r>
              <a:rPr lang="en-US" dirty="0" smtClean="0"/>
              <a:t>Borel’s law of probability state that if the odds of an event happening are worse than 1^50 it will never happen. </a:t>
            </a:r>
          </a:p>
          <a:p>
            <a:pPr marL="274320" indent="-274320" fontAlgn="auto">
              <a:spcAft>
                <a:spcPts val="0"/>
              </a:spcAft>
              <a:buFont typeface="Wingdings 2"/>
              <a:buNone/>
              <a:defRPr/>
            </a:pPr>
            <a:r>
              <a:rPr lang="en-US" dirty="0" smtClean="0"/>
              <a:t>Harold Morowitz – 1^340,000,000</a:t>
            </a:r>
          </a:p>
          <a:p>
            <a:pPr marL="274320" indent="-274320" fontAlgn="auto">
              <a:spcAft>
                <a:spcPts val="0"/>
              </a:spcAft>
              <a:buFont typeface="Wingdings 2"/>
              <a:buNone/>
              <a:defRPr/>
            </a:pPr>
            <a:r>
              <a:rPr lang="en-US" dirty="0" smtClean="0"/>
              <a:t>Carl Sagan – 1^2,000,000,000</a:t>
            </a:r>
          </a:p>
          <a:p>
            <a:pPr marL="274320" indent="-274320" fontAlgn="auto">
              <a:spcAft>
                <a:spcPts val="0"/>
              </a:spcAft>
              <a:buFont typeface="Wingdings 2"/>
              <a:buNone/>
              <a:defRPr/>
            </a:pPr>
            <a:endParaRPr lang="en-US" dirty="0"/>
          </a:p>
        </p:txBody>
      </p:sp>
      <p:pic>
        <p:nvPicPr>
          <p:cNvPr id="67587" name="Content Placeholder 4" descr="Boeing747.jpg"/>
          <p:cNvPicPr>
            <a:picLocks noGrp="1" noChangeAspect="1"/>
          </p:cNvPicPr>
          <p:nvPr>
            <p:ph sz="half" idx="2"/>
          </p:nvPr>
        </p:nvPicPr>
        <p:blipFill>
          <a:blip r:embed="rId3"/>
          <a:srcRect/>
          <a:stretch>
            <a:fillRect/>
          </a:stretch>
        </p:blipFill>
        <p:spPr>
          <a:xfrm>
            <a:off x="4343400" y="1371600"/>
            <a:ext cx="4572000" cy="4953000"/>
          </a:xfr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fontAlgn="auto">
              <a:spcAft>
                <a:spcPts val="0"/>
              </a:spcAft>
              <a:defRPr/>
            </a:pPr>
            <a:r>
              <a:rPr lang="en-US" dirty="0" smtClean="0"/>
              <a:t>ENTROPY – A LAW THAT’S HARD TO BREAK</a:t>
            </a:r>
            <a:endParaRPr lang="en-US" dirty="0"/>
          </a:p>
        </p:txBody>
      </p:sp>
      <p:sp>
        <p:nvSpPr>
          <p:cNvPr id="3" name="Content Placeholder 2"/>
          <p:cNvSpPr>
            <a:spLocks noGrp="1"/>
          </p:cNvSpPr>
          <p:nvPr>
            <p:ph sz="half" idx="1"/>
          </p:nvPr>
        </p:nvSpPr>
        <p:spPr>
          <a:xfrm>
            <a:off x="457200" y="1600200"/>
            <a:ext cx="3521075" cy="4525963"/>
          </a:xfrm>
        </p:spPr>
        <p:txBody>
          <a:bodyPr>
            <a:normAutofit fontScale="92500" lnSpcReduction="10000"/>
          </a:bodyPr>
          <a:lstStyle/>
          <a:p>
            <a:pPr marL="274320" indent="-274320" fontAlgn="auto">
              <a:spcAft>
                <a:spcPts val="0"/>
              </a:spcAft>
              <a:buFont typeface="Wingdings 2"/>
              <a:buNone/>
              <a:defRPr/>
            </a:pPr>
            <a:r>
              <a:rPr lang="en-US" dirty="0" smtClean="0"/>
              <a:t>The whole universe of matter is running down, and ultimately will reduce itself to uniform chaos.</a:t>
            </a:r>
          </a:p>
          <a:p>
            <a:pPr marL="274320" indent="-274320" fontAlgn="auto">
              <a:spcAft>
                <a:spcPts val="0"/>
              </a:spcAft>
              <a:buFont typeface="Wingdings 2"/>
              <a:buNone/>
              <a:defRPr/>
            </a:pPr>
            <a:r>
              <a:rPr lang="en-US" dirty="0" smtClean="0"/>
              <a:t>Evolution teaches that biology is constantly moving towards more order and more complexity. </a:t>
            </a:r>
            <a:endParaRPr lang="en-US" dirty="0"/>
          </a:p>
        </p:txBody>
      </p:sp>
      <p:sp>
        <p:nvSpPr>
          <p:cNvPr id="4" name="Content Placeholder 3"/>
          <p:cNvSpPr>
            <a:spLocks noGrp="1"/>
          </p:cNvSpPr>
          <p:nvPr>
            <p:ph sz="half" idx="2"/>
          </p:nvPr>
        </p:nvSpPr>
        <p:spPr>
          <a:xfrm>
            <a:off x="4178300" y="1600200"/>
            <a:ext cx="3521075" cy="4525963"/>
          </a:xfrm>
        </p:spPr>
        <p:txBody>
          <a:bodyPr>
            <a:normAutofit fontScale="92500" lnSpcReduction="10000"/>
          </a:bodyPr>
          <a:lstStyle/>
          <a:p>
            <a:pPr marL="274320" indent="-274320" fontAlgn="auto">
              <a:spcAft>
                <a:spcPts val="0"/>
              </a:spcAft>
              <a:buFont typeface="Wingdings 2"/>
              <a:buNone/>
              <a:defRPr/>
            </a:pPr>
            <a:r>
              <a:rPr lang="en-US" dirty="0" smtClean="0"/>
              <a:t>Mutations are threats to a species rather than improvements.</a:t>
            </a:r>
          </a:p>
          <a:p>
            <a:pPr marL="274320" indent="-274320" fontAlgn="auto">
              <a:spcAft>
                <a:spcPts val="0"/>
              </a:spcAft>
              <a:buFont typeface="Wingdings 2"/>
              <a:buNone/>
              <a:defRPr/>
            </a:pPr>
            <a:r>
              <a:rPr lang="en-US" dirty="0" smtClean="0"/>
              <a:t>Irreducible complexity does not allow for a gradual adaption of an organism. </a:t>
            </a:r>
          </a:p>
          <a:p>
            <a:pPr marL="274320" indent="-274320" fontAlgn="auto">
              <a:spcAft>
                <a:spcPts val="0"/>
              </a:spcAft>
              <a:buFont typeface="Wingdings 2"/>
              <a:buNone/>
              <a:defRPr/>
            </a:pP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fontAlgn="auto">
              <a:spcAft>
                <a:spcPts val="0"/>
              </a:spcAft>
              <a:defRPr/>
            </a:pPr>
            <a:r>
              <a:rPr lang="en-US" dirty="0" smtClean="0"/>
              <a:t>Summary</a:t>
            </a:r>
            <a:endParaRPr lang="en-US" dirty="0"/>
          </a:p>
        </p:txBody>
      </p:sp>
      <p:sp>
        <p:nvSpPr>
          <p:cNvPr id="71682" name="Content Placeholder 4"/>
          <p:cNvSpPr>
            <a:spLocks noGrp="1"/>
          </p:cNvSpPr>
          <p:nvPr>
            <p:ph idx="1"/>
          </p:nvPr>
        </p:nvSpPr>
        <p:spPr/>
        <p:txBody>
          <a:bodyPr/>
          <a:lstStyle/>
          <a:p>
            <a:r>
              <a:rPr lang="en-US" smtClean="0"/>
              <a:t>The Bible is very clear – God created the universe and all that is in it.</a:t>
            </a:r>
          </a:p>
          <a:p>
            <a:r>
              <a:rPr lang="en-US" smtClean="0"/>
              <a:t>When dealing with someone who rejects the Biblical account, always remember the importance of truth and relationship.</a:t>
            </a:r>
          </a:p>
          <a:p>
            <a:r>
              <a:rPr lang="en-US" smtClean="0"/>
              <a:t>Asking questions of the skeptic is often more effective than simply giving answers.</a:t>
            </a:r>
          </a:p>
          <a:p>
            <a:r>
              <a:rPr lang="en-US" smtClean="0"/>
              <a:t>An intelligent response against evolution can be based on the acronym F A C 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smtClean="0"/>
              <a:t>What Does the Bible Say?</a:t>
            </a:r>
            <a:endParaRPr lang="en-US" dirty="0"/>
          </a:p>
        </p:txBody>
      </p:sp>
      <p:sp>
        <p:nvSpPr>
          <p:cNvPr id="23554" name="Content Placeholder 2"/>
          <p:cNvSpPr>
            <a:spLocks noGrp="1"/>
          </p:cNvSpPr>
          <p:nvPr>
            <p:ph idx="1"/>
          </p:nvPr>
        </p:nvSpPr>
        <p:spPr/>
        <p:txBody>
          <a:bodyPr/>
          <a:lstStyle/>
          <a:p>
            <a:r>
              <a:rPr lang="en-US" smtClean="0"/>
              <a:t>Deuteronomy</a:t>
            </a:r>
          </a:p>
          <a:p>
            <a:pPr lvl="1"/>
            <a:r>
              <a:rPr lang="en-US" smtClean="0"/>
              <a:t>4:32 “Ask now about the former days, long before your time, from </a:t>
            </a:r>
            <a:r>
              <a:rPr lang="en-US" b="1" smtClean="0"/>
              <a:t>the day God created man on the earth</a:t>
            </a:r>
            <a:r>
              <a:rPr lang="en-US" smtClean="0"/>
              <a:t>; ask from one end of the heavens to the other. Has anything so great as this ever happened, or has anything like it ever been heard of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smtClean="0"/>
              <a:t>What Does the Bible Say?</a:t>
            </a:r>
            <a:endParaRPr lang="en-US" dirty="0"/>
          </a:p>
        </p:txBody>
      </p:sp>
      <p:sp>
        <p:nvSpPr>
          <p:cNvPr id="24578" name="Content Placeholder 2"/>
          <p:cNvSpPr>
            <a:spLocks noGrp="1"/>
          </p:cNvSpPr>
          <p:nvPr>
            <p:ph idx="1"/>
          </p:nvPr>
        </p:nvSpPr>
        <p:spPr/>
        <p:txBody>
          <a:bodyPr/>
          <a:lstStyle/>
          <a:p>
            <a:r>
              <a:rPr lang="en-US" smtClean="0"/>
              <a:t>Nehemiah</a:t>
            </a:r>
          </a:p>
          <a:p>
            <a:pPr lvl="1"/>
            <a:r>
              <a:rPr lang="en-US" smtClean="0"/>
              <a:t>9:6 “You alone are the Lord. You made the heavens, even the highest heavens, and all their starry host, the earth and all that is on it, the seas and all that is in them. You give life to everything, and the multitudes of heaven worship you.”</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smtClean="0"/>
              <a:t>What Does the Bible Say?</a:t>
            </a:r>
            <a:endParaRPr lang="en-US" dirty="0"/>
          </a:p>
        </p:txBody>
      </p:sp>
      <p:sp>
        <p:nvSpPr>
          <p:cNvPr id="3" name="Content Placeholder 2"/>
          <p:cNvSpPr>
            <a:spLocks noGrp="1"/>
          </p:cNvSpPr>
          <p:nvPr>
            <p:ph idx="1"/>
          </p:nvPr>
        </p:nvSpPr>
        <p:spPr>
          <a:xfrm>
            <a:off x="0" y="1600200"/>
            <a:ext cx="8229600" cy="4953000"/>
          </a:xfrm>
        </p:spPr>
        <p:txBody>
          <a:bodyPr>
            <a:normAutofit lnSpcReduction="10000"/>
          </a:bodyPr>
          <a:lstStyle/>
          <a:p>
            <a:pPr marL="548640" indent="-411480" fontAlgn="auto">
              <a:spcAft>
                <a:spcPts val="0"/>
              </a:spcAft>
              <a:buClr>
                <a:schemeClr val="tx1">
                  <a:shade val="95000"/>
                </a:schemeClr>
              </a:buClr>
              <a:buFont typeface="Wingdings 2"/>
              <a:buChar char=""/>
              <a:defRPr/>
            </a:pPr>
            <a:r>
              <a:rPr lang="en-US" dirty="0" smtClean="0"/>
              <a:t>Psalms</a:t>
            </a:r>
          </a:p>
          <a:p>
            <a:pPr marL="868680" lvl="1" indent="-283464" fontAlgn="auto">
              <a:spcAft>
                <a:spcPts val="0"/>
              </a:spcAft>
              <a:buClr>
                <a:schemeClr val="accent4"/>
              </a:buClr>
              <a:buFont typeface="Wingdings 2"/>
              <a:buChar char=""/>
              <a:defRPr/>
            </a:pPr>
            <a:r>
              <a:rPr lang="en-US" dirty="0" smtClean="0">
                <a:solidFill>
                  <a:schemeClr val="tx1">
                    <a:tint val="85000"/>
                  </a:schemeClr>
                </a:solidFill>
              </a:rPr>
              <a:t>90:2 “Before the mountains were born or you brought forth the earth and the world, from everlasting to everlasting you are God.”</a:t>
            </a:r>
          </a:p>
          <a:p>
            <a:pPr marL="548640" indent="-411480" fontAlgn="auto">
              <a:spcAft>
                <a:spcPts val="0"/>
              </a:spcAft>
              <a:buClr>
                <a:schemeClr val="tx1">
                  <a:shade val="95000"/>
                </a:schemeClr>
              </a:buClr>
              <a:buFont typeface="Wingdings 2"/>
              <a:buChar char=""/>
              <a:defRPr/>
            </a:pPr>
            <a:endParaRPr lang="en-US" dirty="0" smtClean="0"/>
          </a:p>
          <a:p>
            <a:pPr marL="868680" lvl="1" indent="-283464" fontAlgn="auto">
              <a:spcAft>
                <a:spcPts val="0"/>
              </a:spcAft>
              <a:buClr>
                <a:schemeClr val="accent4"/>
              </a:buClr>
              <a:buFont typeface="Wingdings 2"/>
              <a:buChar char=""/>
              <a:defRPr/>
            </a:pPr>
            <a:r>
              <a:rPr lang="en-US" dirty="0" smtClean="0">
                <a:solidFill>
                  <a:schemeClr val="tx1">
                    <a:tint val="85000"/>
                  </a:schemeClr>
                </a:solidFill>
              </a:rPr>
              <a:t>102:25 “In the beginning you laid the foundations of the earth, and the heavens are the work of your hands.”</a:t>
            </a:r>
          </a:p>
          <a:p>
            <a:pPr marL="868680" lvl="1" indent="-283464" fontAlgn="auto">
              <a:spcAft>
                <a:spcPts val="0"/>
              </a:spcAft>
              <a:buClr>
                <a:schemeClr val="accent4"/>
              </a:buClr>
              <a:buFont typeface="Wingdings 2"/>
              <a:buChar char=""/>
              <a:defRPr/>
            </a:pPr>
            <a:endParaRPr lang="en-US" dirty="0" smtClean="0">
              <a:solidFill>
                <a:schemeClr val="tx1">
                  <a:tint val="85000"/>
                </a:schemeClr>
              </a:solidFill>
            </a:endParaRPr>
          </a:p>
          <a:p>
            <a:pPr marL="868680" lvl="1" indent="-283464" fontAlgn="auto">
              <a:spcAft>
                <a:spcPts val="0"/>
              </a:spcAft>
              <a:buClr>
                <a:schemeClr val="accent4"/>
              </a:buClr>
              <a:buFont typeface="Wingdings 2"/>
              <a:buChar char=""/>
              <a:defRPr/>
            </a:pPr>
            <a:r>
              <a:rPr lang="en-US" dirty="0" smtClean="0">
                <a:solidFill>
                  <a:schemeClr val="tx1">
                    <a:tint val="85000"/>
                  </a:schemeClr>
                </a:solidFill>
              </a:rPr>
              <a:t>148:3-5 “Praise him, sun and moon, praise him, all you shining stars. Praise him, you highest heavens and you waters above the skies.  Let them praise the name of the Lord, for </a:t>
            </a:r>
            <a:r>
              <a:rPr lang="en-US" b="1" dirty="0" smtClean="0">
                <a:solidFill>
                  <a:schemeClr val="tx1">
                    <a:tint val="85000"/>
                  </a:schemeClr>
                </a:solidFill>
              </a:rPr>
              <a:t>he commanded and they were created</a:t>
            </a:r>
            <a:r>
              <a:rPr lang="en-US" dirty="0" smtClean="0">
                <a:solidFill>
                  <a:schemeClr val="tx1">
                    <a:tint val="85000"/>
                  </a:schemeClr>
                </a:solidFill>
              </a:rPr>
              <a:t>”</a:t>
            </a:r>
            <a:endParaRPr lang="en-US" dirty="0">
              <a:solidFill>
                <a:schemeClr val="tx1">
                  <a:tint val="85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smtClean="0"/>
              <a:t>What Does the Bible Say?</a:t>
            </a:r>
            <a:endParaRPr lang="en-US" dirty="0"/>
          </a:p>
        </p:txBody>
      </p:sp>
      <p:sp>
        <p:nvSpPr>
          <p:cNvPr id="26626" name="Content Placeholder 2"/>
          <p:cNvSpPr>
            <a:spLocks noGrp="1"/>
          </p:cNvSpPr>
          <p:nvPr>
            <p:ph idx="1"/>
          </p:nvPr>
        </p:nvSpPr>
        <p:spPr/>
        <p:txBody>
          <a:bodyPr/>
          <a:lstStyle/>
          <a:p>
            <a:r>
              <a:rPr lang="en-US" smtClean="0"/>
              <a:t>Isaiah</a:t>
            </a:r>
          </a:p>
          <a:p>
            <a:pPr lvl="1"/>
            <a:r>
              <a:rPr lang="en-US" smtClean="0"/>
              <a:t>45:12 “It is I who made the earth and created mankind upon it. My own hands stretched out the heavens; I marshaled their starry hosts.”</a:t>
            </a:r>
          </a:p>
          <a:p>
            <a:pPr lvl="1"/>
            <a:endParaRPr lang="en-US" smtClean="0"/>
          </a:p>
          <a:p>
            <a:pPr lvl="1"/>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smtClean="0"/>
              <a:t>What Does the Bible Say?</a:t>
            </a:r>
            <a:endParaRPr lang="en-US" dirty="0"/>
          </a:p>
        </p:txBody>
      </p:sp>
      <p:sp>
        <p:nvSpPr>
          <p:cNvPr id="27650" name="Content Placeholder 2"/>
          <p:cNvSpPr>
            <a:spLocks noGrp="1"/>
          </p:cNvSpPr>
          <p:nvPr>
            <p:ph idx="1"/>
          </p:nvPr>
        </p:nvSpPr>
        <p:spPr/>
        <p:txBody>
          <a:bodyPr/>
          <a:lstStyle/>
          <a:p>
            <a:r>
              <a:rPr lang="en-US" smtClean="0"/>
              <a:t>Matthew</a:t>
            </a:r>
          </a:p>
          <a:p>
            <a:pPr lvl="1"/>
            <a:r>
              <a:rPr lang="en-US" smtClean="0"/>
              <a:t>19:4 "</a:t>
            </a:r>
            <a:r>
              <a:rPr lang="en-US" smtClean="0">
                <a:solidFill>
                  <a:srgbClr val="FF0000"/>
                </a:solidFill>
              </a:rPr>
              <a:t>Haven't you read</a:t>
            </a:r>
            <a:r>
              <a:rPr lang="en-US" smtClean="0"/>
              <a:t>," he replied, "</a:t>
            </a:r>
            <a:r>
              <a:rPr lang="en-US" smtClean="0">
                <a:solidFill>
                  <a:srgbClr val="FF0000"/>
                </a:solidFill>
              </a:rPr>
              <a:t>that at the beginning the Creator 'made them male and female</a:t>
            </a:r>
            <a:r>
              <a:rPr lang="en-US" smtClean="0"/>
              <a:t>,'</a:t>
            </a:r>
            <a:endParaRPr lang="en-US" smtClean="0">
              <a:solidFill>
                <a:srgbClr val="FF0000"/>
              </a:solidFill>
            </a:endParaRPr>
          </a:p>
          <a:p>
            <a:r>
              <a:rPr lang="en-US" smtClean="0"/>
              <a:t>Mark </a:t>
            </a:r>
          </a:p>
          <a:p>
            <a:pPr lvl="1"/>
            <a:r>
              <a:rPr lang="en-US" smtClean="0"/>
              <a:t>10:6 “</a:t>
            </a:r>
            <a:r>
              <a:rPr lang="en-US" smtClean="0">
                <a:solidFill>
                  <a:srgbClr val="FF0000"/>
                </a:solidFill>
              </a:rPr>
              <a:t>But from the beginning of the creation God made them male and female.</a:t>
            </a:r>
            <a:r>
              <a:rPr lang="en-US" smtClean="0"/>
              <a:t>”</a:t>
            </a:r>
            <a:r>
              <a:rPr lang="en-US" smtClean="0">
                <a:solidFill>
                  <a:srgbClr val="FF0000"/>
                </a:solidFill>
              </a:rPr>
              <a:t> </a:t>
            </a:r>
            <a:endParaRPr lang="en-US" smtClean="0"/>
          </a:p>
          <a:p>
            <a:pPr lvl="1"/>
            <a:endParaRPr lang="en-US" smtClean="0">
              <a:solidFill>
                <a:srgbClr val="FF0000"/>
              </a:solidFill>
            </a:endParaRPr>
          </a:p>
          <a:p>
            <a:endParaRPr lang="en-US" smtClean="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fontAlgn="auto">
              <a:spcAft>
                <a:spcPts val="0"/>
              </a:spcAft>
              <a:defRPr/>
            </a:pPr>
            <a:r>
              <a:rPr lang="en-US" dirty="0" smtClean="0"/>
              <a:t>What Does the Bible Say?</a:t>
            </a:r>
            <a:endParaRPr lang="en-US" dirty="0"/>
          </a:p>
        </p:txBody>
      </p:sp>
      <p:sp>
        <p:nvSpPr>
          <p:cNvPr id="28674" name="Content Placeholder 2"/>
          <p:cNvSpPr>
            <a:spLocks noGrp="1"/>
          </p:cNvSpPr>
          <p:nvPr>
            <p:ph idx="1"/>
          </p:nvPr>
        </p:nvSpPr>
        <p:spPr/>
        <p:txBody>
          <a:bodyPr/>
          <a:lstStyle/>
          <a:p>
            <a:r>
              <a:rPr lang="en-US" smtClean="0"/>
              <a:t>John</a:t>
            </a:r>
          </a:p>
          <a:p>
            <a:pPr lvl="1"/>
            <a:r>
              <a:rPr lang="en-US" smtClean="0"/>
              <a:t>1:1-3 “In the beginning was the Word, and the Word was with God, and the Word was God.  The same was in the beginning with God</a:t>
            </a:r>
            <a:r>
              <a:rPr lang="en-US" b="1" smtClean="0"/>
              <a:t>.  All things were made by him</a:t>
            </a:r>
            <a:r>
              <a:rPr lang="en-US" smtClean="0"/>
              <a:t>; and without him was not anything made that was made.”</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docProps/app.xml><?xml version="1.0" encoding="utf-8"?>
<Properties xmlns="http://schemas.openxmlformats.org/officeDocument/2006/extended-properties" xmlns:vt="http://schemas.openxmlformats.org/officeDocument/2006/docPropsVTypes">
  <Template>Opulent</Template>
  <TotalTime>1461</TotalTime>
  <Words>3308</Words>
  <Application>Microsoft Office PowerPoint</Application>
  <PresentationFormat>On-screen Show (4:3)</PresentationFormat>
  <Paragraphs>192</Paragraphs>
  <Slides>34</Slides>
  <Notes>34</Notes>
  <HiddenSlides>0</HiddenSlides>
  <MMClips>0</MMClips>
  <ScaleCrop>false</ScaleCrop>
  <HeadingPairs>
    <vt:vector size="6" baseType="variant">
      <vt:variant>
        <vt:lpstr>Fonts Used</vt:lpstr>
      </vt:variant>
      <vt:variant>
        <vt:i4>6</vt:i4>
      </vt:variant>
      <vt:variant>
        <vt:lpstr>Design Template</vt:lpstr>
      </vt:variant>
      <vt:variant>
        <vt:i4>5</vt:i4>
      </vt:variant>
      <vt:variant>
        <vt:lpstr>Slide Titles</vt:lpstr>
      </vt:variant>
      <vt:variant>
        <vt:i4>34</vt:i4>
      </vt:variant>
    </vt:vector>
  </HeadingPairs>
  <TitlesOfParts>
    <vt:vector size="45" baseType="lpstr">
      <vt:lpstr>Trebuchet MS</vt:lpstr>
      <vt:lpstr>Arial</vt:lpstr>
      <vt:lpstr>Wingdings 2</vt:lpstr>
      <vt:lpstr>Wingdings</vt:lpstr>
      <vt:lpstr>Calibri</vt:lpstr>
      <vt:lpstr>Algerian</vt:lpstr>
      <vt:lpstr>Opulent</vt:lpstr>
      <vt:lpstr>Opulent</vt:lpstr>
      <vt:lpstr>Opulent</vt:lpstr>
      <vt:lpstr>Opulent</vt:lpstr>
      <vt:lpstr>Opulent</vt:lpstr>
      <vt:lpstr>Overcoming Objections to Faith</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Share Your Faith 4/18 – 6/20</dc:title>
  <dc:creator>Owner</dc:creator>
  <cp:lastModifiedBy>TR</cp:lastModifiedBy>
  <cp:revision>69</cp:revision>
  <dcterms:created xsi:type="dcterms:W3CDTF">2010-05-05T10:03:06Z</dcterms:created>
  <dcterms:modified xsi:type="dcterms:W3CDTF">2010-05-24T22:08:35Z</dcterms:modified>
</cp:coreProperties>
</file>