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5"/>
  </p:notesMasterIdLst>
  <p:handoutMasterIdLst>
    <p:handoutMasterId r:id="rId26"/>
  </p:handoutMasterIdLst>
  <p:sldIdLst>
    <p:sldId id="290" r:id="rId2"/>
    <p:sldId id="259" r:id="rId3"/>
    <p:sldId id="261" r:id="rId4"/>
    <p:sldId id="268" r:id="rId5"/>
    <p:sldId id="269" r:id="rId6"/>
    <p:sldId id="270" r:id="rId7"/>
    <p:sldId id="271" r:id="rId8"/>
    <p:sldId id="273" r:id="rId9"/>
    <p:sldId id="272" r:id="rId10"/>
    <p:sldId id="274" r:id="rId11"/>
    <p:sldId id="283" r:id="rId12"/>
    <p:sldId id="275" r:id="rId13"/>
    <p:sldId id="277" r:id="rId14"/>
    <p:sldId id="278" r:id="rId15"/>
    <p:sldId id="279" r:id="rId16"/>
    <p:sldId id="280" r:id="rId17"/>
    <p:sldId id="282" r:id="rId18"/>
    <p:sldId id="287" r:id="rId19"/>
    <p:sldId id="281" r:id="rId20"/>
    <p:sldId id="284" r:id="rId21"/>
    <p:sldId id="285" r:id="rId22"/>
    <p:sldId id="286" r:id="rId23"/>
    <p:sldId id="289"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549" autoAdjust="0"/>
  </p:normalViewPr>
  <p:slideViewPr>
    <p:cSldViewPr>
      <p:cViewPr varScale="1">
        <p:scale>
          <a:sx n="46" d="100"/>
          <a:sy n="46" d="100"/>
        </p:scale>
        <p:origin x="-1182" y="-96"/>
      </p:cViewPr>
      <p:guideLst>
        <p:guide orient="horz" pos="2160"/>
        <p:guide pos="2880"/>
      </p:guideLst>
    </p:cSldViewPr>
  </p:slideViewPr>
  <p:notesTextViewPr>
    <p:cViewPr>
      <p:scale>
        <a:sx n="100" d="100"/>
        <a:sy n="100" d="100"/>
      </p:scale>
      <p:origin x="0" y="348"/>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F47445E-C66D-454A-9858-FBAEA5B0D289}" type="datetimeFigureOut">
              <a:rPr lang="en-US"/>
              <a:pPr>
                <a:defRPr/>
              </a:pPr>
              <a:t>6/1/2010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71D009C3-0BC2-48D8-85DF-E652AA420D5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5147701-C0B6-4563-BB3D-C7289FB0FE77}" type="datetimeFigureOut">
              <a:rPr lang="en-US"/>
              <a:pPr>
                <a:defRPr/>
              </a:pPr>
              <a:t>6/1/2010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7067D77F-98FB-4C25-BBEB-0D1AB7B5D94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en.wikipedia.org/wiki/Renaissance_philosophy"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en.wikipedia.org/wiki/Renaissance_philosophy"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TextEdit="1"/>
          </p:cNvSpPr>
          <p:nvPr>
            <p:ph type="sldImg"/>
          </p:nvPr>
        </p:nvSpPr>
        <p:spPr bwMode="auto">
          <a:noFill/>
          <a:ln>
            <a:solidFill>
              <a:srgbClr val="000000"/>
            </a:solidFill>
            <a:miter lim="800000"/>
            <a:headEnd/>
            <a:tailEnd/>
          </a:ln>
        </p:spPr>
      </p:sp>
      <p:sp>
        <p:nvSpPr>
          <p:cNvPr id="1638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As one person put it, the only sin is calling someone a sinner. </a:t>
            </a:r>
          </a:p>
          <a:p>
            <a:pPr eaLnBrk="1" hangingPunct="1">
              <a:spcBef>
                <a:spcPct val="0"/>
              </a:spcBef>
            </a:pPr>
            <a:endParaRPr lang="en-US" smtClean="0"/>
          </a:p>
          <a:p>
            <a:pPr eaLnBrk="1" hangingPunct="1">
              <a:spcBef>
                <a:spcPct val="0"/>
              </a:spcBef>
            </a:pPr>
            <a:endParaRPr lang="en-US" smtClean="0"/>
          </a:p>
        </p:txBody>
      </p:sp>
      <p:sp>
        <p:nvSpPr>
          <p:cNvPr id="450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8D814A9-7F77-461C-8302-09C23DF4F9A8}" type="slidenum">
              <a:rPr lang="en-US"/>
              <a:pPr fontAlgn="base">
                <a:spcBef>
                  <a:spcPct val="0"/>
                </a:spcBef>
                <a:spcAft>
                  <a:spcPct val="0"/>
                </a:spcAft>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71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D54446-642E-4945-A729-FBFB07CED7F3}" type="slidenum">
              <a:rPr lang="en-US"/>
              <a:pPr fontAlgn="base">
                <a:spcBef>
                  <a:spcPct val="0"/>
                </a:spcBef>
                <a:spcAft>
                  <a:spcPct val="0"/>
                </a:spcAft>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fontAlgn="auto" hangingPunct="1">
              <a:spcBef>
                <a:spcPts val="0"/>
              </a:spcBef>
              <a:spcAft>
                <a:spcPts val="0"/>
              </a:spcAft>
              <a:defRPr/>
            </a:pPr>
            <a:r>
              <a:rPr lang="en-US" dirty="0" smtClean="0"/>
              <a:t>Ravi Zachariah uses the Indian proverb…”You don’t give a person a rose to smell after you have cut off their nose.”  </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Dance – When the dance is over, you don’t say, “aha, I beat you 7 to 3.”</a:t>
            </a:r>
          </a:p>
          <a:p>
            <a:pPr eaLnBrk="1" fontAlgn="auto" hangingPunct="1">
              <a:spcBef>
                <a:spcPts val="0"/>
              </a:spcBef>
              <a:spcAft>
                <a:spcPts val="0"/>
              </a:spcAft>
              <a:defRPr/>
            </a:pPr>
            <a:r>
              <a:rPr lang="en-US" dirty="0" smtClean="0"/>
              <a:t>Wrestling –Do we really want to pin someone to the mat until they say “uncle.”  You cannot coerce believe.  You must allow the relationship to develop in order for the maximum impact of the truth to be felt. </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An intriguing thing about the life of Jesus as portrayed in the Gospels is he was so comfortable with “sinners”—and they were comfortable with him. Perhaps our job is not so much to evangelize as to “</a:t>
            </a:r>
            <a:r>
              <a:rPr lang="en-US" dirty="0" err="1" smtClean="0"/>
              <a:t>Immanuelize</a:t>
            </a:r>
            <a:r>
              <a:rPr lang="en-US" dirty="0" smtClean="0"/>
              <a:t>,” that is, to disclose God with us by the way we live our lives, through our conversations, and through our acts of kindness in the name of Jesus. (http://www.christianstandard.com/articledisplay.asp?id=494)</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How can we be intentional without coming across as pushy or practicing some form of “guerilla evangelism?”</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Evangelism in the postmodern world </a:t>
            </a:r>
            <a:r>
              <a:rPr lang="en-US" b="1" dirty="0" smtClean="0"/>
              <a:t>shouldn’t be an argument</a:t>
            </a:r>
            <a:r>
              <a:rPr lang="en-US" dirty="0" smtClean="0"/>
              <a:t>. This is not to say it shouldn’t be logical, but that it isn’t about winning and losing. Dance is not about winning and losing. When the music ends, you don’t sneer at your partner and say, “Gotcha! I won that dance, 7 to 3!” And if you try to pull someone into a dance against her will, it isn’t known as “bold dancing,” but “assault.”</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Gandhi said, “I like their Christ, I don’t like their Christians.”  </a:t>
            </a:r>
            <a:r>
              <a:rPr lang="en-US" dirty="0" err="1" smtClean="0"/>
              <a:t>Nietzshe</a:t>
            </a:r>
            <a:r>
              <a:rPr lang="en-US" dirty="0" smtClean="0"/>
              <a:t> said, “I will believe in the Redeemer when the Christian looks a little more redeemed.”</a:t>
            </a:r>
          </a:p>
          <a:p>
            <a:pPr eaLnBrk="1" fontAlgn="auto" hangingPunct="1">
              <a:spcBef>
                <a:spcPts val="0"/>
              </a:spcBef>
              <a:spcAft>
                <a:spcPts val="0"/>
              </a:spcAft>
              <a:defRPr/>
            </a:pPr>
            <a:r>
              <a:rPr lang="en-US" dirty="0" smtClean="0"/>
              <a:t>Even so, truth, by its very nature can be offensive no matter how careful we dance the dance.   All truth is exclusive – If truth does not exclude, then no assertion of a truth claim is being made – it is just an opinion that is being stated.  Truth always excludes its opposite.  </a:t>
            </a:r>
          </a:p>
          <a:p>
            <a:pPr eaLnBrk="1" fontAlgn="auto" hangingPunct="1">
              <a:spcBef>
                <a:spcPts val="0"/>
              </a:spcBef>
              <a:spcAft>
                <a:spcPts val="0"/>
              </a:spcAft>
              <a:defRPr/>
            </a:pPr>
            <a:r>
              <a:rPr lang="en-US" dirty="0" smtClean="0"/>
              <a:t>Fire is hot.  Water is wet.  Death is the absence of life. Light is the absence of darkness. </a:t>
            </a:r>
          </a:p>
          <a:p>
            <a:pPr eaLnBrk="1" fontAlgn="auto" hangingPunct="1">
              <a:spcBef>
                <a:spcPts val="0"/>
              </a:spcBef>
              <a:spcAft>
                <a:spcPts val="0"/>
              </a:spcAft>
              <a:defRPr/>
            </a:pPr>
            <a:r>
              <a:rPr lang="en-US" dirty="0" smtClean="0"/>
              <a:t>Christ claimed to be truth – anything that contradicts what He says is by definition false.  People still resist truth and may do so violently.  They resisted Christ, they may certainly resist a messenger of truth today. </a:t>
            </a:r>
            <a:endParaRPr lang="en-US" dirty="0"/>
          </a:p>
        </p:txBody>
      </p:sp>
      <p:sp>
        <p:nvSpPr>
          <p:cNvPr id="491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3C07C9-C755-4806-85BE-6662DE9A3CCB}" type="slidenum">
              <a:rPr lang="en-US"/>
              <a:pPr fontAlgn="base">
                <a:spcBef>
                  <a:spcPct val="0"/>
                </a:spcBef>
                <a:spcAft>
                  <a:spcPct val="0"/>
                </a:spcAft>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Muslims are theologically and linguistically exclusivists – they believe that the sole, sufficient, and consummate miracle of Islam is the Koran.  And they say it is only recognizable in the Arabic translation.  Every other translation desacralizes it. </a:t>
            </a:r>
          </a:p>
          <a:p>
            <a:pPr eaLnBrk="1" hangingPunct="1">
              <a:spcBef>
                <a:spcPct val="0"/>
              </a:spcBef>
            </a:pPr>
            <a:r>
              <a:rPr lang="en-US" smtClean="0"/>
              <a:t>Buddhist reject the two fundamental assertions of Hinduism – the ultimate authority of the Vedas (their scriptures) and the caste system. </a:t>
            </a:r>
          </a:p>
          <a:p>
            <a:pPr eaLnBrk="1" hangingPunct="1">
              <a:spcBef>
                <a:spcPct val="0"/>
              </a:spcBef>
            </a:pPr>
            <a:r>
              <a:rPr lang="en-US" smtClean="0"/>
              <a:t>Hindus are non compromising on reincarnation, the authority of the Vedas, and their law of karma.  Yes they say they are tolerant of other religions but only if that religion can be blended in to their notions of truth.   (Case For Faith, p. 149). </a:t>
            </a:r>
          </a:p>
          <a:p>
            <a:pPr eaLnBrk="1" hangingPunct="1">
              <a:spcBef>
                <a:spcPct val="0"/>
              </a:spcBef>
            </a:pPr>
            <a:r>
              <a:rPr lang="en-US" smtClean="0"/>
              <a:t>-----------------------</a:t>
            </a:r>
          </a:p>
          <a:p>
            <a:pPr eaLnBrk="1" hangingPunct="1">
              <a:spcBef>
                <a:spcPct val="0"/>
              </a:spcBef>
            </a:pPr>
            <a:r>
              <a:rPr lang="en-US" smtClean="0"/>
              <a:t>Even a superficial review of some religions will show this statement to be flawed.  Even a relativist would be hard pressed to admit that extreme Islamic radicals are on par with mainstream Christian denominations.  Or Branch Davidians (1993 David Koresh with 75 deaths after a seige ending in a fire), Heavens Gate (Hale Bopp comet suicide pact- 1997), or Jim Jones’ Peoples Temple (909 cyanide poisoning – 1978).</a:t>
            </a:r>
          </a:p>
          <a:p>
            <a:pPr eaLnBrk="1" hangingPunct="1">
              <a:spcBef>
                <a:spcPct val="0"/>
              </a:spcBef>
            </a:pPr>
            <a:r>
              <a:rPr lang="en-US" smtClean="0"/>
              <a:t>Buddhism doesn’t believe in a personal God.  Judaism, Christianity, and Islam believe in a God who hold people accountable for their beliefs and practices.  Ironically, the insistence that doctrines do no matter is really a doctrine itself.  It holds a specific view of God, which can be touted as superior and more enlightened than other beliefs.</a:t>
            </a:r>
          </a:p>
          <a:p>
            <a:pPr eaLnBrk="1" hangingPunct="1">
              <a:spcBef>
                <a:spcPct val="0"/>
              </a:spcBef>
            </a:pPr>
            <a:r>
              <a:rPr lang="en-US" smtClean="0"/>
              <a:t>---------------------------------------</a:t>
            </a:r>
          </a:p>
          <a:p>
            <a:pPr eaLnBrk="1" hangingPunct="1">
              <a:spcBef>
                <a:spcPct val="0"/>
              </a:spcBef>
            </a:pPr>
            <a:r>
              <a:rPr lang="en-US" smtClean="0"/>
              <a:t>There are many people in the world who don’t believe that all religions are equally valid and their religious views are better than others.  Calling them arrogant would be an arrogant thing to do. </a:t>
            </a:r>
          </a:p>
          <a:p>
            <a:pPr eaLnBrk="1" hangingPunct="1">
              <a:spcBef>
                <a:spcPct val="0"/>
              </a:spcBef>
            </a:pPr>
            <a:r>
              <a:rPr lang="en-US" smtClean="0"/>
              <a:t>Many may say that claiming your religion as superior to others is ethnocentric.  Most non-Western cultures have no problem saying that their culture and religion are best.  To charge others with the “sin” of ethnocentrism is really a way of saying that our cultures approach to other cultures is superior to yours.</a:t>
            </a:r>
          </a:p>
        </p:txBody>
      </p:sp>
      <p:sp>
        <p:nvSpPr>
          <p:cNvPr id="512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C622D1-6D61-4CA6-AAE5-F18E1D9B386D}" type="slidenum">
              <a:rPr lang="en-US"/>
              <a:pPr fontAlgn="base">
                <a:spcBef>
                  <a:spcPct val="0"/>
                </a:spcBef>
                <a:spcAft>
                  <a:spcPct val="0"/>
                </a:spcAft>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32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786DDFD-9BF6-4FBE-87B5-C422C0C078BE}" type="slidenum">
              <a:rPr lang="en-US"/>
              <a:pPr fontAlgn="base">
                <a:spcBef>
                  <a:spcPct val="0"/>
                </a:spcBef>
                <a:spcAft>
                  <a:spcPct val="0"/>
                </a:spcAft>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52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6CE7B6-8588-47CD-8AC4-A3BEE30A55E1}" type="slidenum">
              <a:rPr lang="en-US"/>
              <a:pPr fontAlgn="base">
                <a:spcBef>
                  <a:spcPct val="0"/>
                </a:spcBef>
                <a:spcAft>
                  <a:spcPct val="0"/>
                </a:spcAft>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fatal flaw in relativism as it relates to their condemning exclusivity is basically that their very own philosophical paradigm negates their condemnation. </a:t>
            </a:r>
          </a:p>
        </p:txBody>
      </p:sp>
      <p:sp>
        <p:nvSpPr>
          <p:cNvPr id="573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F213CC-3E36-4120-9642-9B65BD7AA2B9}" type="slidenum">
              <a:rPr lang="en-US"/>
              <a:pPr fontAlgn="base">
                <a:spcBef>
                  <a:spcPct val="0"/>
                </a:spcBef>
                <a:spcAft>
                  <a:spcPct val="0"/>
                </a:spcAft>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93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7817A4-F3B5-4673-8B52-5C2DE4513896}" type="slidenum">
              <a:rPr lang="en-US"/>
              <a:pPr fontAlgn="base">
                <a:spcBef>
                  <a:spcPct val="0"/>
                </a:spcBef>
                <a:spcAft>
                  <a:spcPct val="0"/>
                </a:spcAft>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1336F9-FEAB-484D-B6E0-A99824F3D682}" type="slidenum">
              <a:rPr lang="en-US"/>
              <a:pPr fontAlgn="base">
                <a:spcBef>
                  <a:spcPct val="0"/>
                </a:spcBef>
                <a:spcAft>
                  <a:spcPct val="0"/>
                </a:spcAft>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2 Timothy 3:16 NIV All Scripture is God-breathed and is useful for teaching, rebuking, correcting and training in righteousness…</a:t>
            </a:r>
          </a:p>
          <a:p>
            <a:pPr eaLnBrk="1" hangingPunct="1">
              <a:spcBef>
                <a:spcPct val="0"/>
              </a:spcBef>
            </a:pPr>
            <a:endParaRPr lang="en-US" smtClean="0"/>
          </a:p>
          <a:p>
            <a:pPr eaLnBrk="1" hangingPunct="1">
              <a:spcBef>
                <a:spcPct val="0"/>
              </a:spcBef>
            </a:pPr>
            <a:r>
              <a:rPr lang="en-US" smtClean="0"/>
              <a:t>2 Peter 1:21 NIV For prophecy never had its origin in the will of man, but men spoke from God as they were carried along by the Holy Spirit</a:t>
            </a:r>
          </a:p>
          <a:p>
            <a:pPr eaLnBrk="1" hangingPunct="1">
              <a:spcBef>
                <a:spcPct val="0"/>
              </a:spcBef>
            </a:pPr>
            <a:endParaRPr lang="en-US" smtClean="0"/>
          </a:p>
          <a:p>
            <a:pPr eaLnBrk="1" hangingPunct="1">
              <a:spcBef>
                <a:spcPct val="0"/>
              </a:spcBef>
            </a:pPr>
            <a:endParaRPr lang="en-US" smtClean="0"/>
          </a:p>
          <a:p>
            <a:pPr eaLnBrk="1" hangingPunct="1">
              <a:spcBef>
                <a:spcPct val="0"/>
              </a:spcBef>
            </a:pPr>
            <a:r>
              <a:rPr lang="en-US" smtClean="0"/>
              <a:t>John 1:1 NIV In the beginning was the Word, and the Word was with God, and the Word was God. </a:t>
            </a:r>
          </a:p>
          <a:p>
            <a:pPr eaLnBrk="1" hangingPunct="1">
              <a:spcBef>
                <a:spcPct val="0"/>
              </a:spcBef>
            </a:pPr>
            <a:endParaRPr lang="en-US" smtClean="0"/>
          </a:p>
          <a:p>
            <a:pPr eaLnBrk="1" hangingPunct="1">
              <a:spcBef>
                <a:spcPct val="0"/>
              </a:spcBef>
            </a:pPr>
            <a:r>
              <a:rPr lang="en-US" smtClean="0"/>
              <a:t>Matthew 5:17-19 "Do not think that I have come to abolish the Law or the Prophets; I have not come to abolish them but to fulfill them.  I tell you the truth, until heaven and earth disappear</a:t>
            </a:r>
            <a:r>
              <a:rPr lang="en-US" b="1" smtClean="0"/>
              <a:t>, not the smallest letter, not the least stroke of a pen, will by any means disappear from the Law until everything is accomplished. </a:t>
            </a:r>
            <a:r>
              <a:rPr lang="en-US" smtClean="0"/>
              <a:t>Anyone who breaks one of the least of these commandments and teaches others to do the same will be called least in the kingdom of heaven, but whoever practices and teaches these commands will be called great in the kingdom of heaven.</a:t>
            </a:r>
          </a:p>
          <a:p>
            <a:pPr eaLnBrk="1" hangingPunct="1">
              <a:spcBef>
                <a:spcPct val="0"/>
              </a:spcBef>
            </a:pPr>
            <a:endParaRPr lang="en-US" smtClean="0"/>
          </a:p>
          <a:p>
            <a:pPr eaLnBrk="1" hangingPunct="1">
              <a:spcBef>
                <a:spcPct val="0"/>
              </a:spcBef>
            </a:pPr>
            <a:endParaRPr lang="en-US" smtClean="0"/>
          </a:p>
        </p:txBody>
      </p:sp>
      <p:sp>
        <p:nvSpPr>
          <p:cNvPr id="63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B1DCD0-D461-4F7F-A2F7-895E2AE72DDC}" type="slidenum">
              <a:rPr lang="en-US"/>
              <a:pPr fontAlgn="base">
                <a:spcBef>
                  <a:spcPct val="0"/>
                </a:spcBef>
                <a:spcAft>
                  <a:spcPct val="0"/>
                </a:spcAft>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Let’s jump right into the first major objection that often comes up in an unbeliever’s mind.    The exclusive claims of Scripture.  </a:t>
            </a:r>
          </a:p>
        </p:txBody>
      </p:sp>
      <p:sp>
        <p:nvSpPr>
          <p:cNvPr id="286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F6DF8B1-A138-4587-B4E8-A15FD3240A3A}" type="slidenum">
              <a:rPr lang="en-US"/>
              <a:pPr fontAlgn="base">
                <a:spcBef>
                  <a:spcPct val="0"/>
                </a:spcBef>
                <a:spcAft>
                  <a:spcPct val="0"/>
                </a:spcAft>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Without Truth there is a huge void in life.  By allowing Truth to be lived out in us, we become real life illustrations of the gospel.   They will ask, you simply have to respond…</a:t>
            </a:r>
          </a:p>
          <a:p>
            <a:pPr eaLnBrk="1" hangingPunct="1">
              <a:spcBef>
                <a:spcPct val="0"/>
              </a:spcBef>
            </a:pPr>
            <a:r>
              <a:rPr lang="en-US" i="1" smtClean="0"/>
              <a:t>But in your hearts set apart Christ as Lord. Always </a:t>
            </a:r>
            <a:r>
              <a:rPr lang="en-US" b="1" i="1" smtClean="0"/>
              <a:t>be prepared to give an answer </a:t>
            </a:r>
            <a:r>
              <a:rPr lang="en-US" i="1" smtClean="0"/>
              <a:t>to everyone who asks you to give the reason for the hope that you have. But do this with gentleness and respect</a:t>
            </a:r>
            <a:r>
              <a:rPr lang="en-US" smtClean="0"/>
              <a:t>…I Peter 3:15 </a:t>
            </a:r>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110881-0DF3-4FC9-A355-272AF4577829}" type="slidenum">
              <a:rPr lang="en-US"/>
              <a:pPr fontAlgn="base">
                <a:spcBef>
                  <a:spcPct val="0"/>
                </a:spcBef>
                <a:spcAft>
                  <a:spcPct val="0"/>
                </a:spcAft>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800" smtClean="0"/>
              <a:t>http://www.apologetics.com/index.php?option=com_content&amp;view=article&amp;id=483:postmodernism-insights-a-challenges&amp;catid=54:richard-park&amp;Itemid=77</a:t>
            </a:r>
          </a:p>
          <a:p>
            <a:pPr eaLnBrk="1" hangingPunct="1">
              <a:spcBef>
                <a:spcPct val="0"/>
              </a:spcBef>
            </a:pPr>
            <a:endParaRPr lang="en-US" smtClean="0"/>
          </a:p>
        </p:txBody>
      </p:sp>
      <p:sp>
        <p:nvSpPr>
          <p:cNvPr id="675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F25C1D1-11CD-465D-B022-F35F25E76F2E}" type="slidenum">
              <a:rPr lang="en-US"/>
              <a:pPr fontAlgn="base">
                <a:spcBef>
                  <a:spcPct val="0"/>
                </a:spcBef>
                <a:spcAft>
                  <a:spcPct val="0"/>
                </a:spcAft>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96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DE0D0DE-8829-4D99-B24B-EAD7AFB61B47}" type="slidenum">
              <a:rPr lang="en-US"/>
              <a:pPr fontAlgn="base">
                <a:spcBef>
                  <a:spcPct val="0"/>
                </a:spcBef>
                <a:spcAft>
                  <a:spcPct val="0"/>
                </a:spcAft>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4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471152-396C-43EA-9CD4-4BB45A94D3F1}" type="slidenum">
              <a:rPr lang="en-US" sz="1200">
                <a:latin typeface="Calibri" pitchFamily="34" charset="0"/>
              </a:rPr>
              <a:pPr algn="r"/>
              <a:t>23</a:t>
            </a:fld>
            <a:endParaRPr lang="en-US" sz="120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All evangelism is done in a context. Jesus addressed the context of the Samaritan woman at the well. Paul spoke to the context of the Athenians on Mars Hill when he proclaimed the "unknown God." The Apostle desired to be all things to all people that by all possible means he might win them (</a:t>
            </a:r>
            <a:r>
              <a:rPr lang="en-US" smtClean="0">
                <a:hlinkClick r:id="rId3" action="ppaction://hlinkfile"/>
              </a:rPr>
              <a:t>1 Cor. 9: 22</a:t>
            </a:r>
            <a:r>
              <a:rPr lang="en-US" smtClean="0"/>
              <a:t>). The culture provides the context</a:t>
            </a:r>
          </a:p>
          <a:p>
            <a:pPr eaLnBrk="1" hangingPunct="1">
              <a:spcBef>
                <a:spcPct val="0"/>
              </a:spcBef>
            </a:pPr>
            <a:r>
              <a:rPr lang="en-US" smtClean="0"/>
              <a:t>We have been moving from the modern age to what is being called postmodernism. (http://www.mtio.com/articles/aissar2.htm) </a:t>
            </a:r>
          </a:p>
          <a:p>
            <a:pPr eaLnBrk="1" hangingPunct="1">
              <a:spcBef>
                <a:spcPct val="0"/>
              </a:spcBef>
            </a:pPr>
            <a:endParaRPr lang="en-US" smtClean="0"/>
          </a:p>
          <a:p>
            <a:pPr eaLnBrk="1" hangingPunct="1">
              <a:spcBef>
                <a:spcPct val="0"/>
              </a:spcBef>
            </a:pPr>
            <a:r>
              <a:rPr lang="en-US" smtClean="0"/>
              <a:t> C.S. Lewis suggested, we must study good philosophy if for no other reason than that bad philosophy exists. Postmodernism is a bad philosophy.  </a:t>
            </a:r>
          </a:p>
          <a:p>
            <a:pPr eaLnBrk="1" hangingPunct="1">
              <a:spcBef>
                <a:spcPct val="0"/>
              </a:spcBef>
            </a:pPr>
            <a:endParaRPr lang="en-US" smtClean="0"/>
          </a:p>
          <a:p>
            <a:pPr eaLnBrk="1" hangingPunct="1">
              <a:spcBef>
                <a:spcPct val="0"/>
              </a:spcBef>
            </a:pPr>
            <a:r>
              <a:rPr lang="en-US" smtClean="0"/>
              <a:t>This being said, let’s take a look at the postmodern mindset before we answer the objections of exclusivity.</a:t>
            </a:r>
          </a:p>
          <a:p>
            <a:pPr eaLnBrk="1" hangingPunct="1">
              <a:spcBef>
                <a:spcPct val="0"/>
              </a:spcBef>
            </a:pPr>
            <a:r>
              <a:rPr lang="en-US" smtClean="0"/>
              <a:t/>
            </a:r>
            <a:br>
              <a:rPr lang="en-US" smtClean="0"/>
            </a:br>
            <a:endParaRPr lang="en-US" smtClean="0"/>
          </a:p>
          <a:p>
            <a:pPr eaLnBrk="1" hangingPunct="1">
              <a:spcBef>
                <a:spcPct val="0"/>
              </a:spcBef>
            </a:pPr>
            <a:endParaRPr lang="en-US" smtClean="0"/>
          </a:p>
        </p:txBody>
      </p:sp>
      <p:sp>
        <p:nvSpPr>
          <p:cNvPr id="307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D8EE784-0BC1-4465-A4DB-D5D6A68BF99D}" type="slidenum">
              <a:rPr lang="en-US"/>
              <a:pPr fontAlgn="base">
                <a:spcBef>
                  <a:spcPct val="0"/>
                </a:spcBef>
                <a:spcAft>
                  <a:spcPct val="0"/>
                </a:spcAft>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So as a Christian with absolute truth on your side, you are a threat, you are a danger to society, you are the root cause of all that is evil in the world. </a:t>
            </a:r>
          </a:p>
          <a:p>
            <a:pPr eaLnBrk="1" hangingPunct="1">
              <a:spcBef>
                <a:spcPct val="0"/>
              </a:spcBef>
            </a:pPr>
            <a:endParaRPr lang="en-US" smtClean="0"/>
          </a:p>
          <a:p>
            <a:pPr eaLnBrk="1" hangingPunct="1">
              <a:spcBef>
                <a:spcPct val="0"/>
              </a:spcBef>
            </a:pPr>
            <a:r>
              <a:rPr lang="en-US" smtClean="0"/>
              <a:t>Postmodernism categorically denies universal truth. Jean-Francois Lyotard, one</a:t>
            </a:r>
          </a:p>
          <a:p>
            <a:pPr eaLnBrk="1" hangingPunct="1">
              <a:spcBef>
                <a:spcPct val="0"/>
              </a:spcBef>
            </a:pPr>
            <a:r>
              <a:rPr lang="en-US" smtClean="0"/>
              <a:t>of the most influential postmodern writers, describes it as an “incredulity towards</a:t>
            </a:r>
          </a:p>
          <a:p>
            <a:pPr eaLnBrk="1" hangingPunct="1">
              <a:spcBef>
                <a:spcPct val="0"/>
              </a:spcBef>
            </a:pPr>
            <a:r>
              <a:rPr lang="en-US" smtClean="0"/>
              <a:t>metanarratives.” 18 A metanarrative is any large story that large groups of people, even</a:t>
            </a:r>
          </a:p>
          <a:p>
            <a:pPr eaLnBrk="1" hangingPunct="1">
              <a:spcBef>
                <a:spcPct val="0"/>
              </a:spcBef>
            </a:pPr>
            <a:r>
              <a:rPr lang="en-US" smtClean="0"/>
              <a:t>entire societies embrace as truth. Patricia Waugh defines metanarratives as, “Large-scale</a:t>
            </a:r>
          </a:p>
          <a:p>
            <a:pPr eaLnBrk="1" hangingPunct="1">
              <a:spcBef>
                <a:spcPct val="0"/>
              </a:spcBef>
            </a:pPr>
            <a:r>
              <a:rPr lang="en-US" smtClean="0"/>
              <a:t>theoretical interpretations purportedly of universal application.”19 The faith story of the</a:t>
            </a:r>
          </a:p>
          <a:p>
            <a:pPr eaLnBrk="1" hangingPunct="1">
              <a:spcBef>
                <a:spcPct val="0"/>
              </a:spcBef>
            </a:pPr>
            <a:r>
              <a:rPr lang="en-US" smtClean="0"/>
              <a:t>death and Resurrection of Christ is considered a metanarrative. Another example would</a:t>
            </a:r>
          </a:p>
          <a:p>
            <a:pPr eaLnBrk="1" hangingPunct="1">
              <a:spcBef>
                <a:spcPct val="0"/>
              </a:spcBef>
            </a:pPr>
            <a:r>
              <a:rPr lang="en-US" smtClean="0"/>
              <a:t>be the concept of liberty and justice for all and the story of the founding of America.</a:t>
            </a:r>
          </a:p>
          <a:p>
            <a:pPr eaLnBrk="1" hangingPunct="1">
              <a:spcBef>
                <a:spcPct val="0"/>
              </a:spcBef>
            </a:pPr>
            <a:endParaRPr lang="en-US" smtClean="0"/>
          </a:p>
          <a:p>
            <a:pPr eaLnBrk="1" hangingPunct="1">
              <a:spcBef>
                <a:spcPct val="0"/>
              </a:spcBef>
            </a:pPr>
            <a:r>
              <a:rPr lang="en-US" smtClean="0"/>
              <a:t>http://virtual.rts.edu/Site/Virtual/Resources/Student_Theses/Turner-Teaching_Postmodern_People.pdf</a:t>
            </a:r>
          </a:p>
        </p:txBody>
      </p:sp>
      <p:sp>
        <p:nvSpPr>
          <p:cNvPr id="327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D520137-7FB1-4DEC-A5E7-B21612758A32}" type="slidenum">
              <a:rPr lang="en-US"/>
              <a:pPr fontAlgn="base">
                <a:spcBef>
                  <a:spcPct val="0"/>
                </a:spcBef>
                <a:spcAft>
                  <a:spcPct val="0"/>
                </a:spcAft>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http://www.colorado.edu/English/courses/ENGL2012Klages/pomo.html</a:t>
            </a:r>
          </a:p>
          <a:p>
            <a:pPr eaLnBrk="1" hangingPunct="1">
              <a:spcBef>
                <a:spcPct val="0"/>
              </a:spcBef>
            </a:pPr>
            <a:endParaRPr lang="en-US" smtClean="0"/>
          </a:p>
          <a:p>
            <a:pPr eaLnBrk="1" hangingPunct="1">
              <a:spcBef>
                <a:spcPct val="0"/>
              </a:spcBef>
            </a:pPr>
            <a:r>
              <a:rPr lang="en-US" smtClean="0"/>
              <a:t>“Less than half of all born again adults are</a:t>
            </a:r>
          </a:p>
          <a:p>
            <a:pPr eaLnBrk="1" hangingPunct="1">
              <a:spcBef>
                <a:spcPct val="0"/>
              </a:spcBef>
            </a:pPr>
            <a:r>
              <a:rPr lang="en-US" smtClean="0"/>
              <a:t>convinced that there is absolute truth, 44% to be exact.”  </a:t>
            </a:r>
          </a:p>
          <a:p>
            <a:pPr eaLnBrk="1" hangingPunct="1">
              <a:spcBef>
                <a:spcPct val="0"/>
              </a:spcBef>
            </a:pPr>
            <a:endParaRPr lang="en-US" smtClean="0"/>
          </a:p>
          <a:p>
            <a:pPr eaLnBrk="1" hangingPunct="1">
              <a:spcBef>
                <a:spcPct val="0"/>
              </a:spcBef>
            </a:pPr>
            <a:r>
              <a:rPr lang="en-US" smtClean="0"/>
              <a:t>George Barna. </a:t>
            </a:r>
            <a:r>
              <a:rPr lang="en-US" i="1" smtClean="0"/>
              <a:t>Growing True Disciples. (Ventura, CA: Issachar Resources, 2000), 60.  </a:t>
            </a:r>
          </a:p>
          <a:p>
            <a:pPr eaLnBrk="1" hangingPunct="1">
              <a:spcBef>
                <a:spcPct val="0"/>
              </a:spcBef>
            </a:pPr>
            <a:endParaRPr lang="en-US" i="1" smtClean="0"/>
          </a:p>
          <a:p>
            <a:pPr eaLnBrk="1" hangingPunct="1">
              <a:spcBef>
                <a:spcPct val="0"/>
              </a:spcBef>
            </a:pPr>
            <a:r>
              <a:rPr lang="en-US" smtClean="0"/>
              <a:t>For instance, 37% of church members believe Jesus committed sins while on earth. 40% of Christians believe Jesus did not rise from the dead after the crucifixion. As far as areas of sin, the church does not fair much</a:t>
            </a:r>
          </a:p>
          <a:p>
            <a:pPr eaLnBrk="1" hangingPunct="1">
              <a:spcBef>
                <a:spcPct val="0"/>
              </a:spcBef>
            </a:pPr>
            <a:r>
              <a:rPr lang="en-US" smtClean="0"/>
              <a:t>better. </a:t>
            </a:r>
          </a:p>
          <a:p>
            <a:pPr eaLnBrk="1" hangingPunct="1">
              <a:spcBef>
                <a:spcPct val="0"/>
              </a:spcBef>
            </a:pPr>
            <a:r>
              <a:rPr lang="en-US" smtClean="0"/>
              <a:t>51% of the church believes that if a person does enough good works he can earn</a:t>
            </a:r>
          </a:p>
          <a:p>
            <a:pPr eaLnBrk="1" hangingPunct="1">
              <a:spcBef>
                <a:spcPct val="0"/>
              </a:spcBef>
            </a:pPr>
            <a:r>
              <a:rPr lang="en-US" smtClean="0"/>
              <a:t>his way to heaven. </a:t>
            </a:r>
          </a:p>
          <a:p>
            <a:pPr eaLnBrk="1" hangingPunct="1">
              <a:spcBef>
                <a:spcPct val="0"/>
              </a:spcBef>
            </a:pPr>
            <a:r>
              <a:rPr lang="en-US" smtClean="0"/>
              <a:t>Also, 57% of church members believe that Satan is not a true, living being, but simply a symbol of evil.</a:t>
            </a:r>
            <a:endParaRPr lang="en-US" i="1" smtClean="0"/>
          </a:p>
          <a:p>
            <a:pPr eaLnBrk="1" hangingPunct="1">
              <a:spcBef>
                <a:spcPct val="0"/>
              </a:spcBef>
            </a:pPr>
            <a:endParaRPr lang="en-US" i="1" smtClean="0"/>
          </a:p>
          <a:p>
            <a:pPr eaLnBrk="1" hangingPunct="1">
              <a:spcBef>
                <a:spcPct val="0"/>
              </a:spcBef>
            </a:pPr>
            <a:r>
              <a:rPr lang="en-US" smtClean="0"/>
              <a:t>For instance, 51% of self identified Christians within Barna’s research identify money as the main symbol of success in life.</a:t>
            </a:r>
          </a:p>
          <a:p>
            <a:pPr eaLnBrk="1" hangingPunct="1">
              <a:spcBef>
                <a:spcPct val="0"/>
              </a:spcBef>
            </a:pPr>
            <a:endParaRPr lang="en-US" smtClean="0"/>
          </a:p>
          <a:p>
            <a:pPr eaLnBrk="1" hangingPunct="1">
              <a:spcBef>
                <a:spcPct val="0"/>
              </a:spcBef>
            </a:pPr>
            <a:r>
              <a:rPr lang="en-US" smtClean="0"/>
              <a:t> One third of the church identified  freedom as being able to do anything a person wants to do. And a quarter of people within the church think that whatever works best for the individual is what should be</a:t>
            </a:r>
          </a:p>
          <a:p>
            <a:pPr eaLnBrk="1" hangingPunct="1">
              <a:spcBef>
                <a:spcPct val="0"/>
              </a:spcBef>
            </a:pPr>
            <a:r>
              <a:rPr lang="en-US" smtClean="0"/>
              <a:t>defined as good for that person. </a:t>
            </a:r>
          </a:p>
          <a:p>
            <a:pPr eaLnBrk="1" hangingPunct="1">
              <a:spcBef>
                <a:spcPct val="0"/>
              </a:spcBef>
            </a:pPr>
            <a:endParaRPr lang="en-US" smtClean="0"/>
          </a:p>
          <a:p>
            <a:pPr eaLnBrk="1" hangingPunct="1">
              <a:spcBef>
                <a:spcPct val="0"/>
              </a:spcBef>
            </a:pPr>
            <a:r>
              <a:rPr lang="en-US" smtClean="0"/>
              <a:t>Another disturbing statistic, 53% of Christians believe the goal for life is personal fulfillment and enjoyment.</a:t>
            </a:r>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830C71-2DD6-429A-86B4-BE12A4F80C26}" type="slidenum">
              <a:rPr lang="en-US"/>
              <a:pPr fontAlgn="base">
                <a:spcBef>
                  <a:spcPct val="0"/>
                </a:spcBef>
                <a:spcAft>
                  <a:spcPct val="0"/>
                </a:spcAft>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East German government announced on November 9, 1989 that all GDR citizens could visit West Germany and West Berlin. Crowds of East Germans crossed and climbed onto the wall, joined by West Germans on the other side in a celebratory atmosphere.</a:t>
            </a:r>
          </a:p>
          <a:p>
            <a:pPr eaLnBrk="1" hangingPunct="1">
              <a:spcBef>
                <a:spcPct val="0"/>
              </a:spcBef>
            </a:pPr>
            <a:endParaRPr lang="en-US" smtClean="0"/>
          </a:p>
          <a:p>
            <a:pPr eaLnBrk="1" hangingPunct="1">
              <a:spcBef>
                <a:spcPct val="0"/>
              </a:spcBef>
            </a:pPr>
            <a:r>
              <a:rPr lang="en-US" smtClean="0">
                <a:hlinkClick r:id="rId3" action="ppaction://hlinkfile" tooltip="Renaissance philosophy"/>
              </a:rPr>
              <a:t>Renaissance </a:t>
            </a:r>
            <a:r>
              <a:rPr lang="en-US" smtClean="0"/>
              <a:t>Age – Late 1500’s to early 1600’s</a:t>
            </a:r>
          </a:p>
          <a:p>
            <a:pPr eaLnBrk="1" hangingPunct="1">
              <a:spcBef>
                <a:spcPct val="0"/>
              </a:spcBef>
            </a:pPr>
            <a:r>
              <a:rPr lang="en-US" smtClean="0"/>
              <a:t>Age of Reason 1650’s</a:t>
            </a:r>
          </a:p>
          <a:p>
            <a:pPr eaLnBrk="1" hangingPunct="1">
              <a:spcBef>
                <a:spcPct val="0"/>
              </a:spcBef>
            </a:pPr>
            <a:r>
              <a:rPr lang="en-US" smtClean="0"/>
              <a:t>Age of the Enlightenment – 18</a:t>
            </a:r>
            <a:r>
              <a:rPr lang="en-US" baseline="30000" smtClean="0"/>
              <a:t>th</a:t>
            </a:r>
            <a:r>
              <a:rPr lang="en-US" smtClean="0"/>
              <a:t> century</a:t>
            </a:r>
          </a:p>
          <a:p>
            <a:pPr eaLnBrk="1" hangingPunct="1">
              <a:spcBef>
                <a:spcPct val="0"/>
              </a:spcBef>
            </a:pPr>
            <a:r>
              <a:rPr lang="en-US" smtClean="0"/>
              <a:t>Industrial age – 19</a:t>
            </a:r>
            <a:r>
              <a:rPr lang="en-US" baseline="30000" smtClean="0"/>
              <a:t>th</a:t>
            </a:r>
            <a:r>
              <a:rPr lang="en-US" smtClean="0"/>
              <a:t> century</a:t>
            </a:r>
          </a:p>
          <a:p>
            <a:pPr eaLnBrk="1" hangingPunct="1">
              <a:spcBef>
                <a:spcPct val="0"/>
              </a:spcBef>
            </a:pPr>
            <a:endParaRPr lang="en-US" smtClean="0"/>
          </a:p>
        </p:txBody>
      </p:sp>
      <p:sp>
        <p:nvSpPr>
          <p:cNvPr id="368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4EEDF0-9C06-42B8-9A71-2F47D00C7584}" type="slidenum">
              <a:rPr lang="en-US"/>
              <a:pPr fontAlgn="base">
                <a:spcBef>
                  <a:spcPct val="0"/>
                </a:spcBef>
                <a:spcAft>
                  <a:spcPct val="0"/>
                </a:spcAft>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8AC04D3-9429-4AF0-B7BB-011D1996F7F9}" type="slidenum">
              <a:rPr lang="en-US"/>
              <a:pPr fontAlgn="base">
                <a:spcBef>
                  <a:spcPct val="0"/>
                </a:spcBef>
                <a:spcAft>
                  <a:spcPct val="0"/>
                </a:spcAft>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3409E2-7E56-4C70-8D0A-207545DBD794}" type="slidenum">
              <a:rPr lang="en-US"/>
              <a:pPr fontAlgn="base">
                <a:spcBef>
                  <a:spcPct val="0"/>
                </a:spcBef>
                <a:spcAft>
                  <a:spcPct val="0"/>
                </a:spcAft>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30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BF77EA-1E0E-4EB7-B112-E14799078B21}" type="slidenum">
              <a:rPr lang="en-US"/>
              <a:pPr fontAlgn="base">
                <a:spcBef>
                  <a:spcPct val="0"/>
                </a:spcBef>
                <a:spcAft>
                  <a:spcPct val="0"/>
                </a:spcAft>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F153220A-4921-43C2-8F8D-7C0FF6AAD101}" type="datetimeFigureOut">
              <a:rPr lang="en-US"/>
              <a:pPr>
                <a:defRPr/>
              </a:pPr>
              <a:t>6/1/2010</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F529A978-841E-43CC-A283-4F5C2AC77419}" type="slidenum">
              <a:rPr lang="en-US"/>
              <a:pPr>
                <a:defRPr/>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7909924-BDA2-4ADB-B832-35F9CD5FE097}" type="datetimeFigureOut">
              <a:rPr lang="en-US"/>
              <a:pPr>
                <a:defRPr/>
              </a:pPr>
              <a:t>6/1/2010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AAB5AC1-4541-4DC0-BEC5-3098ECF3BBD9}" type="slidenum">
              <a:rPr lang="en-US"/>
              <a:pPr>
                <a:defRPr/>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A455F2C-29DB-4BDF-BB01-D49A12E2FBB1}" type="datetimeFigureOut">
              <a:rPr lang="en-US"/>
              <a:pPr>
                <a:defRPr/>
              </a:pPr>
              <a:t>6/1/2010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DC3A496-2A91-4F3A-AE4F-C58B774E2D27}" type="slidenum">
              <a:rPr lang="en-US"/>
              <a:pPr>
                <a:defRPr/>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C400E4E8-7195-49F6-A13A-7B3AC496C81B}" type="datetimeFigureOut">
              <a:rPr lang="en-US"/>
              <a:pPr>
                <a:defRPr/>
              </a:pPr>
              <a:t>6/1/2010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9947794-B14C-4BC7-86BE-3FA88A01AE22}" type="slidenum">
              <a:rPr lang="en-US"/>
              <a:pPr>
                <a:defRPr/>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E8172250-5438-4935-9140-D4AEE4898FA0}" type="datetimeFigureOut">
              <a:rPr lang="en-US"/>
              <a:pPr>
                <a:defRPr/>
              </a:pPr>
              <a:t>6/1/2010</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5FCB73EB-81CE-4897-B844-9E89433D4870}"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64B6E1DB-413F-4B64-8555-97C8E0694EE6}" type="datetimeFigureOut">
              <a:rPr lang="en-US"/>
              <a:pPr>
                <a:defRPr/>
              </a:pPr>
              <a:t>6/1/2010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0CA4986C-02F2-4DBF-B353-F99E777E272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74F797EA-7170-47BF-B547-335AD06593C6}" type="datetimeFigureOut">
              <a:rPr lang="en-US"/>
              <a:pPr>
                <a:defRPr/>
              </a:pPr>
              <a:t>6/1/2010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63622C82-63CE-411F-9603-3E04A49D0250}"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BF16276D-8D8F-4A28-A040-0BDD720276BD}" type="datetimeFigureOut">
              <a:rPr lang="en-US"/>
              <a:pPr>
                <a:defRPr/>
              </a:pPr>
              <a:t>6/1/2010</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E29CA374-3FBD-4E65-984F-1BA7D90098D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E5B1DB6-A695-4D62-9B3D-5AD27FCF9A12}" type="datetimeFigureOut">
              <a:rPr lang="en-US"/>
              <a:pPr>
                <a:defRPr/>
              </a:pPr>
              <a:t>6/1/2010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97C1ADA1-4AC7-4668-8B3C-D645EFDE4366}" type="slidenum">
              <a:rPr lang="en-US"/>
              <a:pPr>
                <a:defRPr/>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F35132E1-AC64-46FA-AB90-0B478583E8E1}" type="datetimeFigureOut">
              <a:rPr lang="en-US"/>
              <a:pPr>
                <a:defRPr/>
              </a:pPr>
              <a:t>6/1/2010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BF5AB8F-D3E5-465D-8CA0-F533375606F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A1FC37EE-7CAF-4646-BDA4-7F1F9C12CE70}" type="datetimeFigureOut">
              <a:rPr lang="en-US"/>
              <a:pPr>
                <a:defRPr/>
              </a:pPr>
              <a:t>6/1/2010</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AB5009DA-9373-4A98-B5DF-AEAE9B81DFB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EDC823CB-A8D5-43FC-BDFB-258A3659FD2B}" type="datetimeFigureOut">
              <a:rPr lang="en-US"/>
              <a:pPr>
                <a:defRPr/>
              </a:pPr>
              <a:t>6/1/2010</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20984909-3E24-4EB7-8FBA-6308F21C073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04" r:id="rId1"/>
    <p:sldLayoutId id="2147483803" r:id="rId2"/>
    <p:sldLayoutId id="2147483805" r:id="rId3"/>
    <p:sldLayoutId id="2147483806" r:id="rId4"/>
    <p:sldLayoutId id="2147483807" r:id="rId5"/>
    <p:sldLayoutId id="2147483808" r:id="rId6"/>
    <p:sldLayoutId id="2147483802" r:id="rId7"/>
    <p:sldLayoutId id="2147483809" r:id="rId8"/>
    <p:sldLayoutId id="2147483810" r:id="rId9"/>
    <p:sldLayoutId id="2147483801" r:id="rId10"/>
    <p:sldLayoutId id="2147483800" r:id="rId11"/>
  </p:sldLayoutIdLst>
  <p:transition>
    <p:fade/>
  </p:transition>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idx="4294967295"/>
          </p:nvPr>
        </p:nvSpPr>
        <p:spPr bwMode="auto">
          <a:xfrm>
            <a:off x="457200" y="295275"/>
            <a:ext cx="8229600" cy="1143000"/>
          </a:xfrm>
        </p:spPr>
        <p:txBody>
          <a:bodyPr wrap="square" lIns="91440" tIns="45720" rIns="91440" bIns="45720" numCol="1" anchorCtr="0" compatLnSpc="1">
            <a:prstTxWarp prst="textNoShape">
              <a:avLst/>
            </a:prstTxWarp>
          </a:bodyPr>
          <a:lstStyle/>
          <a:p>
            <a:pPr eaLnBrk="1" hangingPunct="1">
              <a:defRPr/>
            </a:pPr>
            <a:r>
              <a:rPr lang="en-US" smtClean="0">
                <a:effectLst/>
              </a:rPr>
              <a:t>Overcoming Objections to Faith</a:t>
            </a:r>
          </a:p>
        </p:txBody>
      </p:sp>
      <p:sp>
        <p:nvSpPr>
          <p:cNvPr id="81923" name="Rectangle 3"/>
          <p:cNvSpPr>
            <a:spLocks noGrp="1"/>
          </p:cNvSpPr>
          <p:nvPr>
            <p:ph type="body" idx="4294967295"/>
          </p:nvPr>
        </p:nvSpPr>
        <p:spPr/>
        <p:txBody>
          <a:bodyPr/>
          <a:lstStyle/>
          <a:p>
            <a:pPr eaLnBrk="1" hangingPunct="1"/>
            <a:endParaRPr lang="en-US" sz="3200" smtClean="0"/>
          </a:p>
          <a:p>
            <a:pPr eaLnBrk="1" hangingPunct="1"/>
            <a:r>
              <a:rPr lang="en-US" sz="3200" smtClean="0"/>
              <a:t>Absolute Truth in a Relativistic Society</a:t>
            </a:r>
          </a:p>
          <a:p>
            <a:pPr eaLnBrk="1" hangingPunct="1">
              <a:buFont typeface="Wingdings 3" pitchFamily="18" charset="2"/>
              <a:buNone/>
            </a:pPr>
            <a:endParaRPr lang="en-US" sz="3200" smtClean="0"/>
          </a:p>
          <a:p>
            <a:pPr eaLnBrk="1" hangingPunct="1"/>
            <a:r>
              <a:rPr lang="en-US" sz="3200" smtClean="0"/>
              <a:t>Exclusive Christian claims are offensive</a:t>
            </a:r>
          </a:p>
          <a:p>
            <a:pPr eaLnBrk="1" hangingPunct="1"/>
            <a:endParaRPr lang="en-US"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8" fill="hold" nodeType="clickEffect">
                                  <p:stCondLst>
                                    <p:cond delay="0"/>
                                  </p:stCondLst>
                                  <p:childTnLst>
                                    <p:set>
                                      <p:cBhvr>
                                        <p:cTn id="6" dur="1" fill="hold">
                                          <p:stCondLst>
                                            <p:cond delay="0"/>
                                          </p:stCondLst>
                                        </p:cTn>
                                        <p:tgtEl>
                                          <p:spTgt spid="81923">
                                            <p:txEl>
                                              <p:pRg st="1" end="1"/>
                                            </p:txEl>
                                          </p:spTgt>
                                        </p:tgtEl>
                                        <p:attrNameLst>
                                          <p:attrName>style.visibility</p:attrName>
                                        </p:attrNameLst>
                                      </p:cBhvr>
                                      <p:to>
                                        <p:strVal val="visible"/>
                                      </p:to>
                                    </p:set>
                                    <p:anim calcmode="lin" valueType="num">
                                      <p:cBhvr additive="base">
                                        <p:cTn id="7" dur="2000" fill="hold"/>
                                        <p:tgtEl>
                                          <p:spTgt spid="81923">
                                            <p:txEl>
                                              <p:pRg st="1" end="1"/>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819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8" fill="hold" nodeType="clickEffect">
                                  <p:stCondLst>
                                    <p:cond delay="0"/>
                                  </p:stCondLst>
                                  <p:childTnLst>
                                    <p:set>
                                      <p:cBhvr>
                                        <p:cTn id="12" dur="1" fill="hold">
                                          <p:stCondLst>
                                            <p:cond delay="0"/>
                                          </p:stCondLst>
                                        </p:cTn>
                                        <p:tgtEl>
                                          <p:spTgt spid="81923">
                                            <p:txEl>
                                              <p:pRg st="3" end="3"/>
                                            </p:txEl>
                                          </p:spTgt>
                                        </p:tgtEl>
                                        <p:attrNameLst>
                                          <p:attrName>style.visibility</p:attrName>
                                        </p:attrNameLst>
                                      </p:cBhvr>
                                      <p:to>
                                        <p:strVal val="visible"/>
                                      </p:to>
                                    </p:set>
                                    <p:anim calcmode="lin" valueType="num">
                                      <p:cBhvr additive="base">
                                        <p:cTn id="13" dur="2000" fill="hold"/>
                                        <p:tgtEl>
                                          <p:spTgt spid="81923">
                                            <p:txEl>
                                              <p:pRg st="3" end="3"/>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8192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365760" indent="-256032" eaLnBrk="1" fontAlgn="auto" hangingPunct="1">
              <a:spcAft>
                <a:spcPts val="0"/>
              </a:spcAft>
              <a:buFont typeface="Wingdings 3"/>
              <a:buChar char=""/>
              <a:defRPr/>
            </a:pPr>
            <a:r>
              <a:rPr lang="en-US" dirty="0" smtClean="0"/>
              <a:t>It is wrong to say that someone's worldview, religion, culture, philosophy or experience is wrong. It is an error to say that someone is in error.</a:t>
            </a:r>
          </a:p>
          <a:p>
            <a:pPr marL="365760" indent="-256032" eaLnBrk="1" fontAlgn="auto" hangingPunct="1">
              <a:spcAft>
                <a:spcPts val="0"/>
              </a:spcAft>
              <a:buFont typeface="Wingdings 3"/>
              <a:buChar char=""/>
              <a:defRPr/>
            </a:pPr>
            <a:r>
              <a:rPr lang="en-US" dirty="0" smtClean="0"/>
              <a:t>To claim that the only way to heaven is through faith in Christ will bring rejection and scorn. </a:t>
            </a:r>
          </a:p>
          <a:p>
            <a:pPr marL="365760" indent="-256032" eaLnBrk="1" fontAlgn="auto" hangingPunct="1">
              <a:spcAft>
                <a:spcPts val="0"/>
              </a:spcAft>
              <a:buFont typeface="Wingdings 3"/>
              <a:buChar char=""/>
              <a:defRPr/>
            </a:pPr>
            <a:r>
              <a:rPr lang="en-US" dirty="0" smtClean="0"/>
              <a:t>The Postmodernist will grant the right to declare our truth, but  not a right to criticize "the truth" of others.  They say only mean-spirited people seek to exercise power over others by saying, "I am right and you are wrong."</a:t>
            </a:r>
            <a:br>
              <a:rPr lang="en-US" dirty="0" smtClean="0"/>
            </a:br>
            <a:r>
              <a:rPr lang="en-US" dirty="0" smtClean="0"/>
              <a:t/>
            </a:r>
            <a:br>
              <a:rPr lang="en-US" dirty="0" smtClean="0"/>
            </a:br>
            <a:endParaRPr lang="en-US" dirty="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Postmodernism</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770" decel="100000"/>
                                        <p:tgtEl>
                                          <p:spTgt spid="2">
                                            <p:txEl>
                                              <p:pRg st="0" end="0"/>
                                            </p:txEl>
                                          </p:spTgt>
                                        </p:tgtEl>
                                      </p:cBhvr>
                                    </p:animEffect>
                                    <p:animScale>
                                      <p:cBhvr>
                                        <p:cTn id="8" dur="770" decel="100000"/>
                                        <p:tgtEl>
                                          <p:spTgt spid="2">
                                            <p:txEl>
                                              <p:pRg st="0" end="0"/>
                                            </p:txEl>
                                          </p:spTgt>
                                        </p:tgtEl>
                                      </p:cBhvr>
                                      <p:from x="10000" y="10000"/>
                                      <p:to x="200000" y="450000"/>
                                    </p:animScale>
                                    <p:animScale>
                                      <p:cBhvr>
                                        <p:cTn id="9" dur="1230" accel="100000" fill="hold">
                                          <p:stCondLst>
                                            <p:cond delay="770"/>
                                          </p:stCondLst>
                                        </p:cTn>
                                        <p:tgtEl>
                                          <p:spTgt spid="2">
                                            <p:txEl>
                                              <p:pRg st="0" end="0"/>
                                            </p:txEl>
                                          </p:spTgt>
                                        </p:tgtEl>
                                      </p:cBhvr>
                                      <p:from x="200000" y="450000"/>
                                      <p:to x="100000" y="100000"/>
                                    </p:animScale>
                                    <p:set>
                                      <p:cBhvr>
                                        <p:cTn id="10" dur="770" fill="hold"/>
                                        <p:tgtEl>
                                          <p:spTgt spid="2">
                                            <p:txEl>
                                              <p:pRg st="0" end="0"/>
                                            </p:txEl>
                                          </p:spTgt>
                                        </p:tgtEl>
                                        <p:attrNameLst>
                                          <p:attrName>ppt_x</p:attrName>
                                        </p:attrNameLst>
                                      </p:cBhvr>
                                      <p:to>
                                        <p:strVal val="(0.5)"/>
                                      </p:to>
                                    </p:set>
                                    <p:anim from="(0.5)" to="(#ppt_x)" calcmode="lin" valueType="num">
                                      <p:cBhvr>
                                        <p:cTn id="11" dur="1230" accel="100000" fill="hold">
                                          <p:stCondLst>
                                            <p:cond delay="770"/>
                                          </p:stCondLst>
                                        </p:cTn>
                                        <p:tgtEl>
                                          <p:spTgt spid="2">
                                            <p:txEl>
                                              <p:pRg st="0" end="0"/>
                                            </p:txEl>
                                          </p:spTgt>
                                        </p:tgtEl>
                                        <p:attrNameLst>
                                          <p:attrName>ppt_x</p:attrName>
                                        </p:attrNameLst>
                                      </p:cBhvr>
                                    </p:anim>
                                    <p:set>
                                      <p:cBhvr>
                                        <p:cTn id="12" dur="770" fill="hold"/>
                                        <p:tgtEl>
                                          <p:spTgt spid="2">
                                            <p:txEl>
                                              <p:pRg st="0" end="0"/>
                                            </p:txEl>
                                          </p:spTgt>
                                        </p:tgtEl>
                                        <p:attrNameLst>
                                          <p:attrName>ppt_y</p:attrName>
                                        </p:attrNameLst>
                                      </p:cBhvr>
                                      <p:to>
                                        <p:strVal val="(#ppt_y+0.4)"/>
                                      </p:to>
                                    </p:set>
                                    <p:anim from="(#ppt_y+0.4)" to="(#ppt_y)" calcmode="lin" valueType="num">
                                      <p:cBhvr>
                                        <p:cTn id="13" dur="1230" accel="100000" fill="hold">
                                          <p:stCondLst>
                                            <p:cond delay="770"/>
                                          </p:stCondLst>
                                        </p:cTn>
                                        <p:tgtEl>
                                          <p:spTgt spid="2">
                                            <p:txEl>
                                              <p:pRg st="0" end="0"/>
                                            </p:txEl>
                                          </p:spTgt>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34" presetClass="entr" presetSubtype="0" fill="hold" nodeType="click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 from="(-#ppt_w/2)" to="(#ppt_x)" calcmode="lin" valueType="num">
                                      <p:cBhvr>
                                        <p:cTn id="18" dur="600" fill="hold">
                                          <p:stCondLst>
                                            <p:cond delay="0"/>
                                          </p:stCondLst>
                                        </p:cTn>
                                        <p:tgtEl>
                                          <p:spTgt spid="2">
                                            <p:txEl>
                                              <p:pRg st="1" end="1"/>
                                            </p:txEl>
                                          </p:spTgt>
                                        </p:tgtEl>
                                        <p:attrNameLst>
                                          <p:attrName>ppt_x</p:attrName>
                                        </p:attrNameLst>
                                      </p:cBhvr>
                                    </p:anim>
                                    <p:anim from="0" to="-1.0" calcmode="lin" valueType="num">
                                      <p:cBhvr>
                                        <p:cTn id="19" dur="200" decel="50000" autoRev="1" fill="hold">
                                          <p:stCondLst>
                                            <p:cond delay="600"/>
                                          </p:stCondLst>
                                        </p:cTn>
                                        <p:tgtEl>
                                          <p:spTgt spid="2">
                                            <p:txEl>
                                              <p:pRg st="1" end="1"/>
                                            </p:txEl>
                                          </p:spTgt>
                                        </p:tgtEl>
                                        <p:attrNameLst>
                                          <p:attrName>xshear</p:attrName>
                                        </p:attrNameLst>
                                      </p:cBhvr>
                                    </p:anim>
                                    <p:animScale>
                                      <p:cBhvr>
                                        <p:cTn id="20" dur="200" decel="100000" autoRev="1" fill="hold">
                                          <p:stCondLst>
                                            <p:cond delay="600"/>
                                          </p:stCondLst>
                                        </p:cTn>
                                        <p:tgtEl>
                                          <p:spTgt spid="2">
                                            <p:txEl>
                                              <p:pRg st="1" end="1"/>
                                            </p:txEl>
                                          </p:spTgt>
                                        </p:tgtEl>
                                      </p:cBhvr>
                                      <p:from x="100000" y="100000"/>
                                      <p:to x="80000" y="100000"/>
                                    </p:animScale>
                                    <p:anim by="(#ppt_h/3+#ppt_w*0.1)" calcmode="lin" valueType="num">
                                      <p:cBhvr additive="sum">
                                        <p:cTn id="21" dur="200" decel="100000" autoRev="1" fill="hold">
                                          <p:stCondLst>
                                            <p:cond delay="600"/>
                                          </p:stCondLst>
                                        </p:cTn>
                                        <p:tgtEl>
                                          <p:spTgt spid="2">
                                            <p:txEl>
                                              <p:pRg st="1" end="1"/>
                                            </p:txEl>
                                          </p:spTgt>
                                        </p:tgtEl>
                                        <p:attrNameLst>
                                          <p:attrName>ppt_x</p:attrName>
                                        </p:attrNameLst>
                                      </p:cBhvr>
                                    </p:anim>
                                  </p:childTnLst>
                                </p:cTn>
                              </p:par>
                            </p:childTnLst>
                          </p:cTn>
                        </p:par>
                      </p:childTnLst>
                    </p:cTn>
                  </p:par>
                  <p:par>
                    <p:cTn id="22" fill="hold">
                      <p:stCondLst>
                        <p:cond delay="indefinite"/>
                      </p:stCondLst>
                      <p:childTnLst>
                        <p:par>
                          <p:cTn id="23" fill="hold">
                            <p:stCondLst>
                              <p:cond delay="0"/>
                            </p:stCondLst>
                            <p:childTnLst>
                              <p:par>
                                <p:cTn id="24" presetID="34"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from="(-#ppt_w/2)" to="(#ppt_x)" calcmode="lin" valueType="num">
                                      <p:cBhvr>
                                        <p:cTn id="26" dur="600" fill="hold">
                                          <p:stCondLst>
                                            <p:cond delay="0"/>
                                          </p:stCondLst>
                                        </p:cTn>
                                        <p:tgtEl>
                                          <p:spTgt spid="2">
                                            <p:txEl>
                                              <p:pRg st="2" end="2"/>
                                            </p:txEl>
                                          </p:spTgt>
                                        </p:tgtEl>
                                        <p:attrNameLst>
                                          <p:attrName>ppt_x</p:attrName>
                                        </p:attrNameLst>
                                      </p:cBhvr>
                                    </p:anim>
                                    <p:anim from="0" to="-1.0" calcmode="lin" valueType="num">
                                      <p:cBhvr>
                                        <p:cTn id="27" dur="200" decel="50000" autoRev="1" fill="hold">
                                          <p:stCondLst>
                                            <p:cond delay="600"/>
                                          </p:stCondLst>
                                        </p:cTn>
                                        <p:tgtEl>
                                          <p:spTgt spid="2">
                                            <p:txEl>
                                              <p:pRg st="2" end="2"/>
                                            </p:txEl>
                                          </p:spTgt>
                                        </p:tgtEl>
                                        <p:attrNameLst>
                                          <p:attrName>xshear</p:attrName>
                                        </p:attrNameLst>
                                      </p:cBhvr>
                                    </p:anim>
                                    <p:animScale>
                                      <p:cBhvr>
                                        <p:cTn id="28" dur="200" decel="100000" autoRev="1" fill="hold">
                                          <p:stCondLst>
                                            <p:cond delay="600"/>
                                          </p:stCondLst>
                                        </p:cTn>
                                        <p:tgtEl>
                                          <p:spTgt spid="2">
                                            <p:txEl>
                                              <p:pRg st="2" end="2"/>
                                            </p:txEl>
                                          </p:spTgt>
                                        </p:tgtEl>
                                      </p:cBhvr>
                                      <p:from x="100000" y="100000"/>
                                      <p:to x="80000" y="100000"/>
                                    </p:animScale>
                                    <p:anim by="(#ppt_h/3+#ppt_w*0.1)" calcmode="lin" valueType="num">
                                      <p:cBhvr additive="sum">
                                        <p:cTn id="29" dur="200" decel="100000" autoRev="1" fill="hold">
                                          <p:stCondLst>
                                            <p:cond delay="600"/>
                                          </p:stCondLst>
                                        </p:cTn>
                                        <p:tgtEl>
                                          <p:spTgt spid="2">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Placeholder 5"/>
          <p:cNvSpPr>
            <a:spLocks noGrp="1"/>
          </p:cNvSpPr>
          <p:nvPr>
            <p:ph type="body" sz="half" idx="2"/>
          </p:nvPr>
        </p:nvSpPr>
        <p:spPr>
          <a:xfrm>
            <a:off x="1141413" y="5443538"/>
            <a:ext cx="7162800" cy="647700"/>
          </a:xfrm>
        </p:spPr>
        <p:txBody>
          <a:bodyPr/>
          <a:lstStyle/>
          <a:p>
            <a:pPr marR="0" eaLnBrk="1" hangingPunct="1"/>
            <a:endParaRPr lang="en-US" smtClean="0"/>
          </a:p>
        </p:txBody>
      </p:sp>
      <p:pic>
        <p:nvPicPr>
          <p:cNvPr id="7" name="Picture Placeholder 6" descr="absolute-truth.jpg"/>
          <p:cNvPicPr>
            <a:picLocks noGrp="1" noChangeAspect="1"/>
          </p:cNvPicPr>
          <p:nvPr>
            <p:ph type="pic" idx="1"/>
          </p:nvPr>
        </p:nvPicPr>
        <p:blipFill>
          <a:blip r:embed="rId3" cstate="print"/>
          <a:srcRect t="18430" b="18430"/>
          <a:stretch>
            <a:fillRect/>
          </a:stretch>
        </p:blipFill>
        <p:spPr>
          <a:xfrm>
            <a:off x="228600" y="189968"/>
            <a:ext cx="8686800" cy="5448832"/>
          </a:xfrm>
        </p:spPr>
      </p:pic>
      <p:sp>
        <p:nvSpPr>
          <p:cNvPr id="4" name="Title 3"/>
          <p:cNvSpPr>
            <a:spLocks noGrp="1"/>
          </p:cNvSpPr>
          <p:nvPr>
            <p:ph type="title"/>
          </p:nvPr>
        </p:nvSpPr>
        <p:spPr/>
        <p:txBody>
          <a:bodyPr/>
          <a:lstStyle/>
          <a:p>
            <a:pPr eaLnBrk="1" fontAlgn="auto" hangingPunct="1">
              <a:spcAft>
                <a:spcPts val="0"/>
              </a:spcAft>
              <a:defRPr/>
            </a:pPr>
            <a:r>
              <a:rPr lang="en-US" dirty="0" smtClean="0"/>
              <a:t>Ai</a:t>
            </a:r>
            <a:endParaRPr lang="en-US" dirty="0"/>
          </a:p>
        </p:txBody>
      </p:sp>
    </p:spTree>
  </p:cSld>
  <p:clrMapOvr>
    <a:masterClrMapping/>
  </p:clrMapOvr>
  <p:transition spd="slow">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eaLnBrk="1" hangingPunct="1">
              <a:buFont typeface="Wingdings 3" pitchFamily="18" charset="2"/>
              <a:buNone/>
            </a:pPr>
            <a:r>
              <a:rPr lang="en-US" smtClean="0"/>
              <a:t>Reason and Relationship are the key</a:t>
            </a:r>
          </a:p>
          <a:p>
            <a:pPr eaLnBrk="1" hangingPunct="1"/>
            <a:r>
              <a:rPr lang="en-US" smtClean="0"/>
              <a:t>Reason without relationship can be perceived as pushy, arrogant, and uncaring.</a:t>
            </a:r>
          </a:p>
          <a:p>
            <a:pPr eaLnBrk="1" hangingPunct="1"/>
            <a:r>
              <a:rPr lang="en-US" smtClean="0"/>
              <a:t>Relationship without reason can be seen as shallow, emotion based, or unfounded.</a:t>
            </a:r>
          </a:p>
          <a:p>
            <a:pPr eaLnBrk="1" hangingPunct="1"/>
            <a:r>
              <a:rPr lang="en-US" smtClean="0"/>
              <a:t>In the “old days” people had to believe and then they could belong. Today people need to belong and then they will come to believe. </a:t>
            </a:r>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dirty="0" smtClean="0"/>
              <a:t>Responding to Relativism</a:t>
            </a:r>
            <a:br>
              <a:rPr lang="en-US" dirty="0" smtClean="0"/>
            </a:br>
            <a:r>
              <a:rPr lang="en-US" dirty="0" smtClean="0"/>
              <a:t>Relationship</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1000"/>
                                        <p:tgtEl>
                                          <p:spTgt spid="2">
                                            <p:txEl>
                                              <p:pRg st="2" end="2"/>
                                            </p:txEl>
                                          </p:spTgt>
                                        </p:tgtEl>
                                      </p:cBhvr>
                                    </p:animEffect>
                                    <p:anim calcmode="lin" valueType="num">
                                      <p:cBhvr>
                                        <p:cTn id="16"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2">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2">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Effect transition="in" filter="fade">
                                      <p:cBhvr>
                                        <p:cTn id="23" dur="1000"/>
                                        <p:tgtEl>
                                          <p:spTgt spid="2">
                                            <p:txEl>
                                              <p:pRg st="3" end="3"/>
                                            </p:txEl>
                                          </p:spTgt>
                                        </p:tgtEl>
                                      </p:cBhvr>
                                    </p:animEffect>
                                    <p:anim calcmode="lin" valueType="num">
                                      <p:cBhvr>
                                        <p:cTn id="24"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2">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2">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fontScale="90000"/>
          </a:bodyPr>
          <a:lstStyle/>
          <a:p>
            <a:pPr algn="ctr" eaLnBrk="1" fontAlgn="auto" hangingPunct="1">
              <a:spcAft>
                <a:spcPts val="0"/>
              </a:spcAft>
              <a:defRPr/>
            </a:pPr>
            <a:r>
              <a:rPr lang="en-US" dirty="0" smtClean="0"/>
              <a:t>Responding to Relativism</a:t>
            </a:r>
            <a:br>
              <a:rPr lang="en-US" dirty="0" smtClean="0"/>
            </a:br>
            <a:r>
              <a:rPr lang="en-US" dirty="0" smtClean="0"/>
              <a:t>Reason</a:t>
            </a:r>
            <a:endParaRPr lang="en-US" dirty="0"/>
          </a:p>
        </p:txBody>
      </p:sp>
      <p:sp>
        <p:nvSpPr>
          <p:cNvPr id="39938" name="Text Placeholder 2"/>
          <p:cNvSpPr>
            <a:spLocks noGrp="1"/>
          </p:cNvSpPr>
          <p:nvPr>
            <p:ph type="body" idx="1"/>
          </p:nvPr>
        </p:nvSpPr>
        <p:spPr/>
        <p:txBody>
          <a:bodyPr/>
          <a:lstStyle/>
          <a:p>
            <a:pPr algn="ctr" eaLnBrk="1" hangingPunct="1"/>
            <a:r>
              <a:rPr lang="en-US" smtClean="0"/>
              <a:t>OBJECTION	</a:t>
            </a:r>
          </a:p>
        </p:txBody>
      </p:sp>
      <p:sp>
        <p:nvSpPr>
          <p:cNvPr id="39939" name="Text Placeholder 3"/>
          <p:cNvSpPr>
            <a:spLocks noGrp="1"/>
          </p:cNvSpPr>
          <p:nvPr>
            <p:ph type="body" sz="half" idx="3"/>
          </p:nvPr>
        </p:nvSpPr>
        <p:spPr>
          <a:xfrm>
            <a:off x="4645025" y="5410200"/>
            <a:ext cx="4041775" cy="762000"/>
          </a:xfrm>
        </p:spPr>
        <p:txBody>
          <a:bodyPr/>
          <a:lstStyle/>
          <a:p>
            <a:pPr algn="ctr" eaLnBrk="1" hangingPunct="1"/>
            <a:r>
              <a:rPr lang="en-US" smtClean="0"/>
              <a:t>RESPONSE</a:t>
            </a:r>
          </a:p>
        </p:txBody>
      </p:sp>
      <p:sp>
        <p:nvSpPr>
          <p:cNvPr id="5" name="Content Placeholder 4"/>
          <p:cNvSpPr>
            <a:spLocks noGrp="1"/>
          </p:cNvSpPr>
          <p:nvPr>
            <p:ph sz="quarter" idx="2"/>
          </p:nvPr>
        </p:nvSpPr>
        <p:spPr>
          <a:xfrm>
            <a:off x="457200" y="1444625"/>
            <a:ext cx="4040188" cy="3941763"/>
          </a:xfrm>
          <a:ln>
            <a:prstDash val="solid"/>
          </a:ln>
        </p:spPr>
        <p:txBody>
          <a:bodyPr/>
          <a:lstStyle/>
          <a:p>
            <a:pPr eaLnBrk="1" hangingPunct="1"/>
            <a:r>
              <a:rPr lang="en-US" smtClean="0"/>
              <a:t>Christianity is arrogant in claiming that Jesus is the only way to God.</a:t>
            </a:r>
          </a:p>
          <a:p>
            <a:pPr eaLnBrk="1" hangingPunct="1"/>
            <a:r>
              <a:rPr lang="en-US" smtClean="0"/>
              <a:t>All religions are equally valid and basically teach the same thing. </a:t>
            </a:r>
          </a:p>
          <a:p>
            <a:pPr eaLnBrk="1" hangingPunct="1"/>
            <a:r>
              <a:rPr lang="en-US" smtClean="0"/>
              <a:t>It is arrogant to insist your religion is right and to convert others to it.	</a:t>
            </a:r>
          </a:p>
        </p:txBody>
      </p:sp>
      <p:sp>
        <p:nvSpPr>
          <p:cNvPr id="6" name="Content Placeholder 5"/>
          <p:cNvSpPr>
            <a:spLocks noGrp="1"/>
          </p:cNvSpPr>
          <p:nvPr>
            <p:ph sz="quarter" idx="4"/>
          </p:nvPr>
        </p:nvSpPr>
        <p:spPr>
          <a:xfrm>
            <a:off x="4645025" y="1444625"/>
            <a:ext cx="4041775" cy="3941763"/>
          </a:xfrm>
        </p:spPr>
        <p:txBody>
          <a:bodyPr>
            <a:normAutofit lnSpcReduction="10000"/>
          </a:bodyPr>
          <a:lstStyle/>
          <a:p>
            <a:pPr marL="365760" indent="-256032" eaLnBrk="1" fontAlgn="auto" hangingPunct="1">
              <a:spcAft>
                <a:spcPts val="0"/>
              </a:spcAft>
              <a:buFont typeface="Wingdings 3"/>
              <a:buChar char=""/>
              <a:defRPr/>
            </a:pPr>
            <a:r>
              <a:rPr lang="en-US" dirty="0" smtClean="0"/>
              <a:t>Christianity is not the only religion to claim exclusivity.</a:t>
            </a:r>
          </a:p>
          <a:p>
            <a:pPr marL="365760" indent="-256032" eaLnBrk="1" fontAlgn="auto" hangingPunct="1">
              <a:spcAft>
                <a:spcPts val="0"/>
              </a:spcAft>
              <a:buFont typeface="Wingdings 3"/>
              <a:buChar char=""/>
              <a:defRPr/>
            </a:pPr>
            <a:r>
              <a:rPr lang="en-US" dirty="0" smtClean="0"/>
              <a:t>This ignores doctrinal differences by insisting doctrine is unimportant</a:t>
            </a:r>
          </a:p>
          <a:p>
            <a:pPr marL="365760" indent="-256032" eaLnBrk="1" fontAlgn="auto" hangingPunct="1">
              <a:spcAft>
                <a:spcPts val="0"/>
              </a:spcAft>
              <a:buFont typeface="Wingdings 3"/>
              <a:buChar char=""/>
              <a:defRPr/>
            </a:pPr>
            <a:r>
              <a:rPr lang="en-US" dirty="0" smtClean="0"/>
              <a:t>Is it not arrogant to say that those who believe their religion is right are arrogant?</a:t>
            </a:r>
          </a:p>
          <a:p>
            <a:pPr marL="621792" lvl="1" eaLnBrk="1" fontAlgn="auto" hangingPunct="1">
              <a:spcBef>
                <a:spcPts val="324"/>
              </a:spcBef>
              <a:spcAft>
                <a:spcPts val="0"/>
              </a:spcAft>
              <a:buFont typeface="Verdana"/>
              <a:buNone/>
              <a:defRPr/>
            </a:pP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5">
                                            <p:txEl>
                                              <p:pRg st="0" end="0"/>
                                            </p:txEl>
                                          </p:spTgt>
                                        </p:tgtEl>
                                        <p:attrNameLst>
                                          <p:attrName>ppt_x</p:attrName>
                                        </p:attrNameLst>
                                      </p:cBhvr>
                                    </p:anim>
                                    <p:anim from="0" to="-1.0" calcmode="lin" valueType="num">
                                      <p:cBhvr>
                                        <p:cTn id="8" dur="200" decel="50000" autoRev="1" fill="hold">
                                          <p:stCondLst>
                                            <p:cond delay="600"/>
                                          </p:stCondLst>
                                        </p:cTn>
                                        <p:tgtEl>
                                          <p:spTgt spid="5">
                                            <p:txEl>
                                              <p:pRg st="0" end="0"/>
                                            </p:txEl>
                                          </p:spTgt>
                                        </p:tgtEl>
                                        <p:attrNameLst>
                                          <p:attrName>xshear</p:attrName>
                                        </p:attrNameLst>
                                      </p:cBhvr>
                                    </p:anim>
                                    <p:animScale>
                                      <p:cBhvr>
                                        <p:cTn id="9" dur="200" decel="100000" autoRev="1" fill="hold">
                                          <p:stCondLst>
                                            <p:cond delay="600"/>
                                          </p:stCondLst>
                                        </p:cTn>
                                        <p:tgtEl>
                                          <p:spTgt spid="5">
                                            <p:txEl>
                                              <p:pRg st="0" end="0"/>
                                            </p:txEl>
                                          </p:spTgt>
                                        </p:tgtEl>
                                      </p:cBhvr>
                                      <p:from x="100000" y="100000"/>
                                      <p:to x="80000" y="100000"/>
                                    </p:animScale>
                                    <p:anim by="(#ppt_h/3+#ppt_w*0.1)" calcmode="lin" valueType="num">
                                      <p:cBhvr additive="sum">
                                        <p:cTn id="10" dur="200" decel="100000" autoRev="1" fill="hold">
                                          <p:stCondLst>
                                            <p:cond delay="600"/>
                                          </p:stCondLst>
                                        </p:cTn>
                                        <p:tgtEl>
                                          <p:spTgt spid="5">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6">
                                            <p:txEl>
                                              <p:pRg st="0" end="0"/>
                                            </p:txEl>
                                          </p:spTgt>
                                        </p:tgtEl>
                                        <p:attrNameLst>
                                          <p:attrName>ppt_x</p:attrName>
                                        </p:attrNameLst>
                                      </p:cBhvr>
                                    </p:anim>
                                    <p:anim from="0" to="-1.0" calcmode="lin" valueType="num">
                                      <p:cBhvr>
                                        <p:cTn id="16" dur="200" decel="50000" autoRev="1" fill="hold">
                                          <p:stCondLst>
                                            <p:cond delay="600"/>
                                          </p:stCondLst>
                                        </p:cTn>
                                        <p:tgtEl>
                                          <p:spTgt spid="6">
                                            <p:txEl>
                                              <p:pRg st="0" end="0"/>
                                            </p:txEl>
                                          </p:spTgt>
                                        </p:tgtEl>
                                        <p:attrNameLst>
                                          <p:attrName>xshear</p:attrName>
                                        </p:attrNameLst>
                                      </p:cBhvr>
                                    </p:anim>
                                    <p:animScale>
                                      <p:cBhvr>
                                        <p:cTn id="17" dur="200" decel="100000" autoRev="1" fill="hold">
                                          <p:stCondLst>
                                            <p:cond delay="600"/>
                                          </p:stCondLst>
                                        </p:cTn>
                                        <p:tgtEl>
                                          <p:spTgt spid="6">
                                            <p:txEl>
                                              <p:pRg st="0" end="0"/>
                                            </p:txEl>
                                          </p:spTgt>
                                        </p:tgtEl>
                                      </p:cBhvr>
                                      <p:from x="100000" y="100000"/>
                                      <p:to x="80000" y="100000"/>
                                    </p:animScale>
                                    <p:anim by="(#ppt_h/3+#ppt_w*0.1)" calcmode="lin" valueType="num">
                                      <p:cBhvr additive="sum">
                                        <p:cTn id="18" dur="200" decel="100000" autoRev="1" fill="hold">
                                          <p:stCondLst>
                                            <p:cond delay="600"/>
                                          </p:stCondLst>
                                        </p:cTn>
                                        <p:tgtEl>
                                          <p:spTgt spid="6">
                                            <p:txEl>
                                              <p:pRg st="0" end="0"/>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5">
                                            <p:txEl>
                                              <p:pRg st="1" end="1"/>
                                            </p:txEl>
                                          </p:spTgt>
                                        </p:tgtEl>
                                        <p:attrNameLst>
                                          <p:attrName>ppt_x</p:attrName>
                                        </p:attrNameLst>
                                      </p:cBhvr>
                                    </p:anim>
                                    <p:anim from="0" to="-1.0" calcmode="lin" valueType="num">
                                      <p:cBhvr>
                                        <p:cTn id="24" dur="200" decel="50000" autoRev="1" fill="hold">
                                          <p:stCondLst>
                                            <p:cond delay="600"/>
                                          </p:stCondLst>
                                        </p:cTn>
                                        <p:tgtEl>
                                          <p:spTgt spid="5">
                                            <p:txEl>
                                              <p:pRg st="1" end="1"/>
                                            </p:txEl>
                                          </p:spTgt>
                                        </p:tgtEl>
                                        <p:attrNameLst>
                                          <p:attrName>xshear</p:attrName>
                                        </p:attrNameLst>
                                      </p:cBhvr>
                                    </p:anim>
                                    <p:animScale>
                                      <p:cBhvr>
                                        <p:cTn id="25" dur="200" decel="100000" autoRev="1" fill="hold">
                                          <p:stCondLst>
                                            <p:cond delay="600"/>
                                          </p:stCondLst>
                                        </p:cTn>
                                        <p:tgtEl>
                                          <p:spTgt spid="5">
                                            <p:txEl>
                                              <p:pRg st="1" end="1"/>
                                            </p:txEl>
                                          </p:spTgt>
                                        </p:tgtEl>
                                      </p:cBhvr>
                                      <p:from x="100000" y="100000"/>
                                      <p:to x="80000" y="100000"/>
                                    </p:animScale>
                                    <p:anim by="(#ppt_h/3+#ppt_w*0.1)" calcmode="lin" valueType="num">
                                      <p:cBhvr additive="sum">
                                        <p:cTn id="26" dur="200" decel="100000" autoRev="1" fill="hold">
                                          <p:stCondLst>
                                            <p:cond delay="600"/>
                                          </p:stCondLst>
                                        </p:cTn>
                                        <p:tgtEl>
                                          <p:spTgt spid="5">
                                            <p:txEl>
                                              <p:pRg st="1" end="1"/>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nodeType="click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anim from="(-#ppt_w/2)" to="(#ppt_x)" calcmode="lin" valueType="num">
                                      <p:cBhvr>
                                        <p:cTn id="31" dur="600" fill="hold">
                                          <p:stCondLst>
                                            <p:cond delay="0"/>
                                          </p:stCondLst>
                                        </p:cTn>
                                        <p:tgtEl>
                                          <p:spTgt spid="6">
                                            <p:txEl>
                                              <p:pRg st="1" end="1"/>
                                            </p:txEl>
                                          </p:spTgt>
                                        </p:tgtEl>
                                        <p:attrNameLst>
                                          <p:attrName>ppt_x</p:attrName>
                                        </p:attrNameLst>
                                      </p:cBhvr>
                                    </p:anim>
                                    <p:anim from="0" to="-1.0" calcmode="lin" valueType="num">
                                      <p:cBhvr>
                                        <p:cTn id="32" dur="200" decel="50000" autoRev="1" fill="hold">
                                          <p:stCondLst>
                                            <p:cond delay="600"/>
                                          </p:stCondLst>
                                        </p:cTn>
                                        <p:tgtEl>
                                          <p:spTgt spid="6">
                                            <p:txEl>
                                              <p:pRg st="1" end="1"/>
                                            </p:txEl>
                                          </p:spTgt>
                                        </p:tgtEl>
                                        <p:attrNameLst>
                                          <p:attrName>xshear</p:attrName>
                                        </p:attrNameLst>
                                      </p:cBhvr>
                                    </p:anim>
                                    <p:animScale>
                                      <p:cBhvr>
                                        <p:cTn id="33" dur="200" decel="100000" autoRev="1" fill="hold">
                                          <p:stCondLst>
                                            <p:cond delay="600"/>
                                          </p:stCondLst>
                                        </p:cTn>
                                        <p:tgtEl>
                                          <p:spTgt spid="6">
                                            <p:txEl>
                                              <p:pRg st="1" end="1"/>
                                            </p:txEl>
                                          </p:spTgt>
                                        </p:tgtEl>
                                      </p:cBhvr>
                                      <p:from x="100000" y="100000"/>
                                      <p:to x="80000" y="100000"/>
                                    </p:animScale>
                                    <p:anim by="(#ppt_h/3+#ppt_w*0.1)" calcmode="lin" valueType="num">
                                      <p:cBhvr additive="sum">
                                        <p:cTn id="34" dur="200" decel="100000" autoRev="1" fill="hold">
                                          <p:stCondLst>
                                            <p:cond delay="600"/>
                                          </p:stCondLst>
                                        </p:cTn>
                                        <p:tgtEl>
                                          <p:spTgt spid="6">
                                            <p:txEl>
                                              <p:pRg st="1" end="1"/>
                                            </p:txEl>
                                          </p:spTgt>
                                        </p:tgtEl>
                                        <p:attrNameLst>
                                          <p:attrName>ppt_x</p:attrName>
                                        </p:attrNameLst>
                                      </p:cBhvr>
                                    </p:anim>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nodeType="clickEffect">
                                  <p:stCondLst>
                                    <p:cond delay="0"/>
                                  </p:stCondLst>
                                  <p:childTnLst>
                                    <p:set>
                                      <p:cBhvr>
                                        <p:cTn id="38" dur="1" fill="hold">
                                          <p:stCondLst>
                                            <p:cond delay="0"/>
                                          </p:stCondLst>
                                        </p:cTn>
                                        <p:tgtEl>
                                          <p:spTgt spid="5">
                                            <p:txEl>
                                              <p:pRg st="2" end="2"/>
                                            </p:txEl>
                                          </p:spTgt>
                                        </p:tgtEl>
                                        <p:attrNameLst>
                                          <p:attrName>style.visibility</p:attrName>
                                        </p:attrNameLst>
                                      </p:cBhvr>
                                      <p:to>
                                        <p:strVal val="visible"/>
                                      </p:to>
                                    </p:set>
                                    <p:anim from="(-#ppt_w/2)" to="(#ppt_x)" calcmode="lin" valueType="num">
                                      <p:cBhvr>
                                        <p:cTn id="39" dur="600" fill="hold">
                                          <p:stCondLst>
                                            <p:cond delay="0"/>
                                          </p:stCondLst>
                                        </p:cTn>
                                        <p:tgtEl>
                                          <p:spTgt spid="5">
                                            <p:txEl>
                                              <p:pRg st="2" end="2"/>
                                            </p:txEl>
                                          </p:spTgt>
                                        </p:tgtEl>
                                        <p:attrNameLst>
                                          <p:attrName>ppt_x</p:attrName>
                                        </p:attrNameLst>
                                      </p:cBhvr>
                                    </p:anim>
                                    <p:anim from="0" to="-1.0" calcmode="lin" valueType="num">
                                      <p:cBhvr>
                                        <p:cTn id="40" dur="200" decel="50000" autoRev="1" fill="hold">
                                          <p:stCondLst>
                                            <p:cond delay="600"/>
                                          </p:stCondLst>
                                        </p:cTn>
                                        <p:tgtEl>
                                          <p:spTgt spid="5">
                                            <p:txEl>
                                              <p:pRg st="2" end="2"/>
                                            </p:txEl>
                                          </p:spTgt>
                                        </p:tgtEl>
                                        <p:attrNameLst>
                                          <p:attrName>xshear</p:attrName>
                                        </p:attrNameLst>
                                      </p:cBhvr>
                                    </p:anim>
                                    <p:animScale>
                                      <p:cBhvr>
                                        <p:cTn id="41" dur="200" decel="100000" autoRev="1" fill="hold">
                                          <p:stCondLst>
                                            <p:cond delay="600"/>
                                          </p:stCondLst>
                                        </p:cTn>
                                        <p:tgtEl>
                                          <p:spTgt spid="5">
                                            <p:txEl>
                                              <p:pRg st="2" end="2"/>
                                            </p:txEl>
                                          </p:spTgt>
                                        </p:tgtEl>
                                      </p:cBhvr>
                                      <p:from x="100000" y="100000"/>
                                      <p:to x="80000" y="100000"/>
                                    </p:animScale>
                                    <p:anim by="(#ppt_h/3+#ppt_w*0.1)" calcmode="lin" valueType="num">
                                      <p:cBhvr additive="sum">
                                        <p:cTn id="42" dur="200" decel="100000" autoRev="1" fill="hold">
                                          <p:stCondLst>
                                            <p:cond delay="600"/>
                                          </p:stCondLst>
                                        </p:cTn>
                                        <p:tgtEl>
                                          <p:spTgt spid="5">
                                            <p:txEl>
                                              <p:pRg st="2" end="2"/>
                                            </p:txEl>
                                          </p:spTgt>
                                        </p:tgtEl>
                                        <p:attrNameLst>
                                          <p:attrName>ppt_x</p:attrName>
                                        </p:attrNameLst>
                                      </p:cBhvr>
                                    </p:anim>
                                  </p:childTnLst>
                                </p:cTn>
                              </p:par>
                            </p:childTnLst>
                          </p:cTn>
                        </p:par>
                      </p:childTnLst>
                    </p:cTn>
                  </p:par>
                  <p:par>
                    <p:cTn id="43" fill="hold">
                      <p:stCondLst>
                        <p:cond delay="indefinite"/>
                      </p:stCondLst>
                      <p:childTnLst>
                        <p:par>
                          <p:cTn id="44" fill="hold">
                            <p:stCondLst>
                              <p:cond delay="0"/>
                            </p:stCondLst>
                            <p:childTnLst>
                              <p:par>
                                <p:cTn id="45" presetID="34" presetClass="entr" presetSubtype="0" fill="hold" nodeType="clickEffect">
                                  <p:stCondLst>
                                    <p:cond delay="0"/>
                                  </p:stCondLst>
                                  <p:childTnLst>
                                    <p:set>
                                      <p:cBhvr>
                                        <p:cTn id="46" dur="1" fill="hold">
                                          <p:stCondLst>
                                            <p:cond delay="0"/>
                                          </p:stCondLst>
                                        </p:cTn>
                                        <p:tgtEl>
                                          <p:spTgt spid="6">
                                            <p:txEl>
                                              <p:pRg st="2" end="2"/>
                                            </p:txEl>
                                          </p:spTgt>
                                        </p:tgtEl>
                                        <p:attrNameLst>
                                          <p:attrName>style.visibility</p:attrName>
                                        </p:attrNameLst>
                                      </p:cBhvr>
                                      <p:to>
                                        <p:strVal val="visible"/>
                                      </p:to>
                                    </p:set>
                                    <p:anim from="(-#ppt_w/2)" to="(#ppt_x)" calcmode="lin" valueType="num">
                                      <p:cBhvr>
                                        <p:cTn id="47" dur="600" fill="hold">
                                          <p:stCondLst>
                                            <p:cond delay="0"/>
                                          </p:stCondLst>
                                        </p:cTn>
                                        <p:tgtEl>
                                          <p:spTgt spid="6">
                                            <p:txEl>
                                              <p:pRg st="2" end="2"/>
                                            </p:txEl>
                                          </p:spTgt>
                                        </p:tgtEl>
                                        <p:attrNameLst>
                                          <p:attrName>ppt_x</p:attrName>
                                        </p:attrNameLst>
                                      </p:cBhvr>
                                    </p:anim>
                                    <p:anim from="0" to="-1.0" calcmode="lin" valueType="num">
                                      <p:cBhvr>
                                        <p:cTn id="48" dur="200" decel="50000" autoRev="1" fill="hold">
                                          <p:stCondLst>
                                            <p:cond delay="600"/>
                                          </p:stCondLst>
                                        </p:cTn>
                                        <p:tgtEl>
                                          <p:spTgt spid="6">
                                            <p:txEl>
                                              <p:pRg st="2" end="2"/>
                                            </p:txEl>
                                          </p:spTgt>
                                        </p:tgtEl>
                                        <p:attrNameLst>
                                          <p:attrName>xshear</p:attrName>
                                        </p:attrNameLst>
                                      </p:cBhvr>
                                    </p:anim>
                                    <p:animScale>
                                      <p:cBhvr>
                                        <p:cTn id="49" dur="200" decel="100000" autoRev="1" fill="hold">
                                          <p:stCondLst>
                                            <p:cond delay="600"/>
                                          </p:stCondLst>
                                        </p:cTn>
                                        <p:tgtEl>
                                          <p:spTgt spid="6">
                                            <p:txEl>
                                              <p:pRg st="2" end="2"/>
                                            </p:txEl>
                                          </p:spTgt>
                                        </p:tgtEl>
                                      </p:cBhvr>
                                      <p:from x="100000" y="100000"/>
                                      <p:to x="80000" y="100000"/>
                                    </p:animScale>
                                    <p:anim by="(#ppt_h/3+#ppt_w*0.1)" calcmode="lin" valueType="num">
                                      <p:cBhvr additive="sum">
                                        <p:cTn id="50" dur="200" decel="100000" autoRev="1" fill="hold">
                                          <p:stCondLst>
                                            <p:cond delay="600"/>
                                          </p:stCondLst>
                                        </p:cTn>
                                        <p:tgtEl>
                                          <p:spTgt spid="6">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Responding to Relativism</a:t>
            </a:r>
            <a:br>
              <a:rPr lang="en-US" dirty="0" smtClean="0"/>
            </a:br>
            <a:r>
              <a:rPr lang="en-US" dirty="0" smtClean="0"/>
              <a:t>Reason</a:t>
            </a:r>
            <a:endParaRPr lang="en-US" dirty="0"/>
          </a:p>
        </p:txBody>
      </p:sp>
      <p:sp>
        <p:nvSpPr>
          <p:cNvPr id="41986" name="Text Placeholder 2"/>
          <p:cNvSpPr>
            <a:spLocks noGrp="1"/>
          </p:cNvSpPr>
          <p:nvPr>
            <p:ph type="body" idx="1"/>
          </p:nvPr>
        </p:nvSpPr>
        <p:spPr/>
        <p:txBody>
          <a:bodyPr/>
          <a:lstStyle/>
          <a:p>
            <a:pPr algn="ctr" eaLnBrk="1" hangingPunct="1"/>
            <a:r>
              <a:rPr lang="en-US" smtClean="0"/>
              <a:t>Objection	</a:t>
            </a:r>
          </a:p>
        </p:txBody>
      </p:sp>
      <p:sp>
        <p:nvSpPr>
          <p:cNvPr id="41987" name="Text Placeholder 3"/>
          <p:cNvSpPr>
            <a:spLocks noGrp="1"/>
          </p:cNvSpPr>
          <p:nvPr>
            <p:ph type="body" sz="half" idx="3"/>
          </p:nvPr>
        </p:nvSpPr>
        <p:spPr>
          <a:xfrm>
            <a:off x="4645025" y="5410200"/>
            <a:ext cx="4041775" cy="762000"/>
          </a:xfrm>
        </p:spPr>
        <p:txBody>
          <a:bodyPr/>
          <a:lstStyle/>
          <a:p>
            <a:pPr algn="ctr" eaLnBrk="1" hangingPunct="1"/>
            <a:r>
              <a:rPr lang="en-US" smtClean="0"/>
              <a:t>Response</a:t>
            </a:r>
          </a:p>
        </p:txBody>
      </p:sp>
      <p:sp>
        <p:nvSpPr>
          <p:cNvPr id="5" name="Content Placeholder 4"/>
          <p:cNvSpPr>
            <a:spLocks noGrp="1"/>
          </p:cNvSpPr>
          <p:nvPr>
            <p:ph sz="quarter" idx="2"/>
          </p:nvPr>
        </p:nvSpPr>
        <p:spPr>
          <a:xfrm>
            <a:off x="457200" y="1444625"/>
            <a:ext cx="4040188" cy="3941763"/>
          </a:xfrm>
          <a:ln>
            <a:prstDash val="solid"/>
          </a:ln>
        </p:spPr>
        <p:txBody>
          <a:bodyPr/>
          <a:lstStyle/>
          <a:p>
            <a:pPr eaLnBrk="1" hangingPunct="1"/>
            <a:r>
              <a:rPr lang="en-US" smtClean="0"/>
              <a:t>Each religion sees part of spiritual truth, but none can see the whole truth.	</a:t>
            </a:r>
          </a:p>
        </p:txBody>
      </p:sp>
      <p:sp>
        <p:nvSpPr>
          <p:cNvPr id="6" name="Content Placeholder 5"/>
          <p:cNvSpPr>
            <a:spLocks noGrp="1"/>
          </p:cNvSpPr>
          <p:nvPr>
            <p:ph sz="quarter" idx="4"/>
          </p:nvPr>
        </p:nvSpPr>
        <p:spPr>
          <a:xfrm>
            <a:off x="4645025" y="1444625"/>
            <a:ext cx="4041775" cy="3941763"/>
          </a:xfrm>
        </p:spPr>
        <p:txBody>
          <a:bodyPr>
            <a:normAutofit lnSpcReduction="10000"/>
          </a:bodyPr>
          <a:lstStyle/>
          <a:p>
            <a:pPr marL="365760" indent="-256032" eaLnBrk="1" fontAlgn="auto" hangingPunct="1">
              <a:spcAft>
                <a:spcPts val="0"/>
              </a:spcAft>
              <a:buFont typeface="Wingdings 3"/>
              <a:buChar char=""/>
              <a:defRPr/>
            </a:pPr>
            <a:r>
              <a:rPr lang="en-US" dirty="0" smtClean="0"/>
              <a:t>Implied here is a comprehensive knowledge of spiritual reality.  </a:t>
            </a:r>
          </a:p>
          <a:p>
            <a:pPr marL="365760" indent="-256032" eaLnBrk="1" fontAlgn="auto" hangingPunct="1">
              <a:spcAft>
                <a:spcPts val="0"/>
              </a:spcAft>
              <a:buFont typeface="Wingdings 3"/>
              <a:buChar char=""/>
              <a:defRPr/>
            </a:pPr>
            <a:r>
              <a:rPr lang="en-US" dirty="0" smtClean="0"/>
              <a:t>The statement may have an appearance of humility, but it really assumes a superior vantage point which claims no religion has the entire truth.</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5">
                                            <p:txEl>
                                              <p:pRg st="0" end="0"/>
                                            </p:txEl>
                                          </p:spTgt>
                                        </p:tgtEl>
                                        <p:attrNameLst>
                                          <p:attrName>ppt_x</p:attrName>
                                        </p:attrNameLst>
                                      </p:cBhvr>
                                    </p:anim>
                                    <p:anim from="0" to="-1.0" calcmode="lin" valueType="num">
                                      <p:cBhvr>
                                        <p:cTn id="8" dur="200" decel="50000" autoRev="1" fill="hold">
                                          <p:stCondLst>
                                            <p:cond delay="600"/>
                                          </p:stCondLst>
                                        </p:cTn>
                                        <p:tgtEl>
                                          <p:spTgt spid="5">
                                            <p:txEl>
                                              <p:pRg st="0" end="0"/>
                                            </p:txEl>
                                          </p:spTgt>
                                        </p:tgtEl>
                                        <p:attrNameLst>
                                          <p:attrName>xshear</p:attrName>
                                        </p:attrNameLst>
                                      </p:cBhvr>
                                    </p:anim>
                                    <p:animScale>
                                      <p:cBhvr>
                                        <p:cTn id="9" dur="200" decel="100000" autoRev="1" fill="hold">
                                          <p:stCondLst>
                                            <p:cond delay="600"/>
                                          </p:stCondLst>
                                        </p:cTn>
                                        <p:tgtEl>
                                          <p:spTgt spid="5">
                                            <p:txEl>
                                              <p:pRg st="0" end="0"/>
                                            </p:txEl>
                                          </p:spTgt>
                                        </p:tgtEl>
                                      </p:cBhvr>
                                      <p:from x="100000" y="100000"/>
                                      <p:to x="80000" y="100000"/>
                                    </p:animScale>
                                    <p:anim by="(#ppt_h/3+#ppt_w*0.1)" calcmode="lin" valueType="num">
                                      <p:cBhvr additive="sum">
                                        <p:cTn id="10" dur="200" decel="100000" autoRev="1" fill="hold">
                                          <p:stCondLst>
                                            <p:cond delay="600"/>
                                          </p:stCondLst>
                                        </p:cTn>
                                        <p:tgtEl>
                                          <p:spTgt spid="5">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6">
                                            <p:txEl>
                                              <p:pRg st="0" end="0"/>
                                            </p:txEl>
                                          </p:spTgt>
                                        </p:tgtEl>
                                        <p:attrNameLst>
                                          <p:attrName>ppt_x</p:attrName>
                                        </p:attrNameLst>
                                      </p:cBhvr>
                                    </p:anim>
                                    <p:anim from="0" to="-1.0" calcmode="lin" valueType="num">
                                      <p:cBhvr>
                                        <p:cTn id="16" dur="200" decel="50000" autoRev="1" fill="hold">
                                          <p:stCondLst>
                                            <p:cond delay="600"/>
                                          </p:stCondLst>
                                        </p:cTn>
                                        <p:tgtEl>
                                          <p:spTgt spid="6">
                                            <p:txEl>
                                              <p:pRg st="0" end="0"/>
                                            </p:txEl>
                                          </p:spTgt>
                                        </p:tgtEl>
                                        <p:attrNameLst>
                                          <p:attrName>xshear</p:attrName>
                                        </p:attrNameLst>
                                      </p:cBhvr>
                                    </p:anim>
                                    <p:animScale>
                                      <p:cBhvr>
                                        <p:cTn id="17" dur="200" decel="100000" autoRev="1" fill="hold">
                                          <p:stCondLst>
                                            <p:cond delay="600"/>
                                          </p:stCondLst>
                                        </p:cTn>
                                        <p:tgtEl>
                                          <p:spTgt spid="6">
                                            <p:txEl>
                                              <p:pRg st="0" end="0"/>
                                            </p:txEl>
                                          </p:spTgt>
                                        </p:tgtEl>
                                      </p:cBhvr>
                                      <p:from x="100000" y="100000"/>
                                      <p:to x="80000" y="100000"/>
                                    </p:animScale>
                                    <p:anim by="(#ppt_h/3+#ppt_w*0.1)" calcmode="lin" valueType="num">
                                      <p:cBhvr additive="sum">
                                        <p:cTn id="18" dur="200" decel="100000" autoRev="1" fill="hold">
                                          <p:stCondLst>
                                            <p:cond delay="600"/>
                                          </p:stCondLst>
                                        </p:cTn>
                                        <p:tgtEl>
                                          <p:spTgt spid="6">
                                            <p:txEl>
                                              <p:pRg st="0" end="0"/>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6">
                                            <p:txEl>
                                              <p:pRg st="1" end="1"/>
                                            </p:txEl>
                                          </p:spTgt>
                                        </p:tgtEl>
                                        <p:attrNameLst>
                                          <p:attrName>ppt_x</p:attrName>
                                        </p:attrNameLst>
                                      </p:cBhvr>
                                    </p:anim>
                                    <p:anim from="0" to="-1.0" calcmode="lin" valueType="num">
                                      <p:cBhvr>
                                        <p:cTn id="24" dur="200" decel="50000" autoRev="1" fill="hold">
                                          <p:stCondLst>
                                            <p:cond delay="600"/>
                                          </p:stCondLst>
                                        </p:cTn>
                                        <p:tgtEl>
                                          <p:spTgt spid="6">
                                            <p:txEl>
                                              <p:pRg st="1" end="1"/>
                                            </p:txEl>
                                          </p:spTgt>
                                        </p:tgtEl>
                                        <p:attrNameLst>
                                          <p:attrName>xshear</p:attrName>
                                        </p:attrNameLst>
                                      </p:cBhvr>
                                    </p:anim>
                                    <p:animScale>
                                      <p:cBhvr>
                                        <p:cTn id="25" dur="200" decel="100000" autoRev="1" fill="hold">
                                          <p:stCondLst>
                                            <p:cond delay="600"/>
                                          </p:stCondLst>
                                        </p:cTn>
                                        <p:tgtEl>
                                          <p:spTgt spid="6">
                                            <p:txEl>
                                              <p:pRg st="1" end="1"/>
                                            </p:txEl>
                                          </p:spTgt>
                                        </p:tgtEl>
                                      </p:cBhvr>
                                      <p:from x="100000" y="100000"/>
                                      <p:to x="80000" y="100000"/>
                                    </p:animScale>
                                    <p:anim by="(#ppt_h/3+#ppt_w*0.1)" calcmode="lin" valueType="num">
                                      <p:cBhvr additive="sum">
                                        <p:cTn id="26" dur="200" decel="100000" autoRev="1" fill="hold">
                                          <p:stCondLst>
                                            <p:cond delay="600"/>
                                          </p:stCondLst>
                                        </p:cTn>
                                        <p:tgtEl>
                                          <p:spTgt spid="6">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Responding to Relativism</a:t>
            </a:r>
            <a:br>
              <a:rPr lang="en-US" dirty="0" smtClean="0"/>
            </a:br>
            <a:r>
              <a:rPr lang="en-US" dirty="0" smtClean="0"/>
              <a:t>Reason</a:t>
            </a:r>
            <a:endParaRPr lang="en-US" dirty="0"/>
          </a:p>
        </p:txBody>
      </p:sp>
      <p:sp>
        <p:nvSpPr>
          <p:cNvPr id="44034" name="Text Placeholder 2"/>
          <p:cNvSpPr>
            <a:spLocks noGrp="1"/>
          </p:cNvSpPr>
          <p:nvPr>
            <p:ph type="body" idx="1"/>
          </p:nvPr>
        </p:nvSpPr>
        <p:spPr/>
        <p:txBody>
          <a:bodyPr/>
          <a:lstStyle/>
          <a:p>
            <a:pPr algn="ctr" eaLnBrk="1" hangingPunct="1"/>
            <a:r>
              <a:rPr lang="en-US" smtClean="0"/>
              <a:t>Objections	</a:t>
            </a:r>
          </a:p>
        </p:txBody>
      </p:sp>
      <p:sp>
        <p:nvSpPr>
          <p:cNvPr id="44035" name="Text Placeholder 3"/>
          <p:cNvSpPr>
            <a:spLocks noGrp="1"/>
          </p:cNvSpPr>
          <p:nvPr>
            <p:ph type="body" sz="half" idx="3"/>
          </p:nvPr>
        </p:nvSpPr>
        <p:spPr>
          <a:xfrm>
            <a:off x="4645025" y="5410200"/>
            <a:ext cx="4041775" cy="762000"/>
          </a:xfrm>
        </p:spPr>
        <p:txBody>
          <a:bodyPr/>
          <a:lstStyle/>
          <a:p>
            <a:pPr algn="ctr" eaLnBrk="1" hangingPunct="1"/>
            <a:r>
              <a:rPr lang="en-US" smtClean="0"/>
              <a:t>Response</a:t>
            </a:r>
          </a:p>
        </p:txBody>
      </p:sp>
      <p:sp>
        <p:nvSpPr>
          <p:cNvPr id="5" name="Content Placeholder 4"/>
          <p:cNvSpPr>
            <a:spLocks noGrp="1"/>
          </p:cNvSpPr>
          <p:nvPr>
            <p:ph sz="quarter" idx="2"/>
          </p:nvPr>
        </p:nvSpPr>
        <p:spPr>
          <a:xfrm>
            <a:off x="457200" y="1444625"/>
            <a:ext cx="4040188" cy="3941763"/>
          </a:xfrm>
          <a:ln>
            <a:prstDash val="solid"/>
          </a:ln>
        </p:spPr>
        <p:txBody>
          <a:bodyPr/>
          <a:lstStyle/>
          <a:p>
            <a:pPr eaLnBrk="1" hangingPunct="1"/>
            <a:r>
              <a:rPr lang="en-US" smtClean="0"/>
              <a:t>Religious belief is too culturally and historically conditioned to be “truth.”		</a:t>
            </a:r>
          </a:p>
        </p:txBody>
      </p:sp>
      <p:sp>
        <p:nvSpPr>
          <p:cNvPr id="6" name="Content Placeholder 5"/>
          <p:cNvSpPr>
            <a:spLocks noGrp="1"/>
          </p:cNvSpPr>
          <p:nvPr>
            <p:ph sz="quarter" idx="4"/>
          </p:nvPr>
        </p:nvSpPr>
        <p:spPr>
          <a:xfrm>
            <a:off x="4645025" y="1444625"/>
            <a:ext cx="4041775" cy="3941763"/>
          </a:xfrm>
        </p:spPr>
        <p:txBody>
          <a:bodyPr>
            <a:normAutofit fontScale="92500"/>
          </a:bodyPr>
          <a:lstStyle/>
          <a:p>
            <a:pPr marL="365760" indent="-256032" eaLnBrk="1" fontAlgn="auto" hangingPunct="1">
              <a:spcAft>
                <a:spcPts val="0"/>
              </a:spcAft>
              <a:buFont typeface="Wingdings 3"/>
              <a:buChar char=""/>
              <a:defRPr/>
            </a:pPr>
            <a:r>
              <a:rPr lang="en-US" dirty="0" smtClean="0"/>
              <a:t>You can’t say, “All claims about religions are historically conditioned except the one I am making right now.  </a:t>
            </a:r>
          </a:p>
          <a:p>
            <a:pPr marL="365760" indent="-256032" eaLnBrk="1" fontAlgn="auto" hangingPunct="1">
              <a:spcAft>
                <a:spcPts val="0"/>
              </a:spcAft>
              <a:buFont typeface="Wingdings 3"/>
              <a:buChar char=""/>
              <a:defRPr/>
            </a:pPr>
            <a:r>
              <a:rPr lang="en-US" dirty="0" smtClean="0"/>
              <a:t>If you insist that no one can determine which beliefs are right or wrong, why should we believe what you say?</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6">
                                            <p:txEl>
                                              <p:pRg st="0" end="0"/>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6">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7" presetClass="entr" presetSubtype="0" fill="hold"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fade">
                                      <p:cBhvr>
                                        <p:cTn id="22" dur="1000"/>
                                        <p:tgtEl>
                                          <p:spTgt spid="6">
                                            <p:txEl>
                                              <p:pRg st="1" end="1"/>
                                            </p:txEl>
                                          </p:spTgt>
                                        </p:tgtEl>
                                      </p:cBhvr>
                                    </p:animEffect>
                                    <p:anim calcmode="lin" valueType="num">
                                      <p:cBhvr>
                                        <p:cTn id="2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6">
                                            <p:txEl>
                                              <p:pRg st="1" end="1"/>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6">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eaLnBrk="1" hangingPunct="1">
              <a:buFont typeface="Wingdings 3" pitchFamily="18" charset="2"/>
              <a:buNone/>
            </a:pPr>
            <a:r>
              <a:rPr lang="en-US" smtClean="0"/>
              <a:t>	</a:t>
            </a:r>
            <a:r>
              <a:rPr lang="en-US" sz="4800" smtClean="0"/>
              <a:t>It is no more narrow to claim that one religion is right than to claim that one way to think about all religions is right.</a:t>
            </a:r>
          </a:p>
        </p:txBody>
      </p:sp>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Responding to Relativism</a:t>
            </a:r>
            <a:br>
              <a:rPr lang="en-US" dirty="0" smtClean="0"/>
            </a:br>
            <a:r>
              <a:rPr lang="en-US" dirty="0" smtClean="0"/>
              <a:t>Reason</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7">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7">
                                            <p:txEl>
                                              <p:pRg st="0" end="0"/>
                                            </p:txEl>
                                          </p:spTgt>
                                        </p:tgtEl>
                                        <p:attrNameLst>
                                          <p:attrName>ppt_w</p:attrName>
                                        </p:attrNameLst>
                                      </p:cBhvr>
                                    </p:anim>
                                    <p:anim by="(#ppt_w*0.50)" calcmode="lin" valueType="num">
                                      <p:cBhvr>
                                        <p:cTn id="8" dur="500" decel="50000" autoRev="1" fill="hold">
                                          <p:stCondLst>
                                            <p:cond delay="0"/>
                                          </p:stCondLst>
                                        </p:cTn>
                                        <p:tgtEl>
                                          <p:spTgt spid="7">
                                            <p:txEl>
                                              <p:pRg st="0" end="0"/>
                                            </p:txEl>
                                          </p:spTgt>
                                        </p:tgtEl>
                                        <p:attrNameLst>
                                          <p:attrName>ppt_x</p:attrName>
                                        </p:attrNameLst>
                                      </p:cBhvr>
                                    </p:anim>
                                    <p:anim from="(-#ppt_h/2)" to="(#ppt_y)" calcmode="lin" valueType="num">
                                      <p:cBhvr>
                                        <p:cTn id="9" dur="1000" fill="hold">
                                          <p:stCondLst>
                                            <p:cond delay="0"/>
                                          </p:stCondLst>
                                        </p:cTn>
                                        <p:tgtEl>
                                          <p:spTgt spid="7">
                                            <p:txEl>
                                              <p:pRg st="0" end="0"/>
                                            </p:txEl>
                                          </p:spTgt>
                                        </p:tgtEl>
                                        <p:attrNameLst>
                                          <p:attrName>ppt_y</p:attrName>
                                        </p:attrNameLst>
                                      </p:cBhvr>
                                    </p:anim>
                                    <p:animRot by="21600000">
                                      <p:cBhvr>
                                        <p:cTn id="10" dur="1000" fill="hold">
                                          <p:stCondLst>
                                            <p:cond delay="0"/>
                                          </p:stCondLst>
                                        </p:cTn>
                                        <p:tgtEl>
                                          <p:spTgt spid="7">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fontScale="92500"/>
          </a:bodyPr>
          <a:lstStyle/>
          <a:p>
            <a:pPr marL="365760" indent="-256032" eaLnBrk="1" fontAlgn="auto" hangingPunct="1">
              <a:spcAft>
                <a:spcPts val="0"/>
              </a:spcAft>
              <a:buFont typeface="Wingdings 3"/>
              <a:buChar char=""/>
              <a:defRPr/>
            </a:pPr>
            <a:r>
              <a:rPr lang="en-US" dirty="0" smtClean="0"/>
              <a:t>For the postmodernist, words do not convey objective meaning. They emerge out of the subjective mindset of the author and enter into the subjective mindset of the reader. </a:t>
            </a:r>
          </a:p>
          <a:p>
            <a:pPr marL="365760" indent="-256032" eaLnBrk="1" fontAlgn="auto" hangingPunct="1">
              <a:spcAft>
                <a:spcPts val="0"/>
              </a:spcAft>
              <a:buFont typeface="Wingdings 3"/>
              <a:buChar char=""/>
              <a:defRPr/>
            </a:pPr>
            <a:r>
              <a:rPr lang="en-US" dirty="0" smtClean="0"/>
              <a:t>Written texts mean different things to different people and no singular interpretation of any text is better than any other interpretation.</a:t>
            </a:r>
          </a:p>
          <a:p>
            <a:pPr marL="365760" indent="-256032" eaLnBrk="1" fontAlgn="auto" hangingPunct="1">
              <a:spcAft>
                <a:spcPts val="0"/>
              </a:spcAft>
              <a:buFont typeface="Wingdings 3"/>
              <a:buChar char=""/>
              <a:defRPr/>
            </a:pPr>
            <a:r>
              <a:rPr lang="en-US" dirty="0" smtClean="0"/>
              <a:t>Because words do not convey objective meaning, the practice of formulating propositional truth claims from words is soundly rejected. Words merely tell a story – a narrative.</a:t>
            </a:r>
            <a:endParaRPr lang="en-US" dirty="0"/>
          </a:p>
        </p:txBody>
      </p:sp>
      <p:sp>
        <p:nvSpPr>
          <p:cNvPr id="7" name="Title 6"/>
          <p:cNvSpPr>
            <a:spLocks noGrp="1"/>
          </p:cNvSpPr>
          <p:nvPr>
            <p:ph type="title"/>
          </p:nvPr>
        </p:nvSpPr>
        <p:spPr/>
        <p:txBody>
          <a:bodyPr/>
          <a:lstStyle/>
          <a:p>
            <a:pPr algn="ctr" eaLnBrk="1" fontAlgn="auto" hangingPunct="1">
              <a:spcAft>
                <a:spcPts val="0"/>
              </a:spcAft>
              <a:defRPr/>
            </a:pPr>
            <a:r>
              <a:rPr lang="en-US" dirty="0" smtClean="0"/>
              <a:t>Deconstructionism</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8">
                                            <p:txEl>
                                              <p:pRg st="0" end="0"/>
                                            </p:txEl>
                                          </p:spTgt>
                                        </p:tgtEl>
                                        <p:attrNameLst>
                                          <p:attrName>style.visibility</p:attrName>
                                        </p:attrNameLst>
                                      </p:cBhvr>
                                      <p:to>
                                        <p:strVal val="visible"/>
                                      </p:to>
                                    </p:set>
                                    <p:anim calcmode="discrete" valueType="clr">
                                      <p:cBhvr override="childStyle">
                                        <p:cTn id="7" dur="80"/>
                                        <p:tgtEl>
                                          <p:spTgt spid="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8">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wipe(down)">
                                      <p:cBhvr>
                                        <p:cTn id="14" dur="580">
                                          <p:stCondLst>
                                            <p:cond delay="0"/>
                                          </p:stCondLst>
                                        </p:cTn>
                                        <p:tgtEl>
                                          <p:spTgt spid="8">
                                            <p:txEl>
                                              <p:pRg st="1" end="1"/>
                                            </p:txEl>
                                          </p:spTgt>
                                        </p:tgtEl>
                                      </p:cBhvr>
                                    </p:animEffect>
                                    <p:anim calcmode="lin" valueType="num">
                                      <p:cBhvr>
                                        <p:cTn id="15" dur="1822" tmFilter="0,0; 0.14,0.36; 0.43,0.73; 0.71,0.91; 1.0,1.0">
                                          <p:stCondLst>
                                            <p:cond delay="0"/>
                                          </p:stCondLst>
                                        </p:cTn>
                                        <p:tgtEl>
                                          <p:spTgt spid="8">
                                            <p:txEl>
                                              <p:pRg st="1" end="1"/>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8">
                                            <p:txEl>
                                              <p:pRg st="1" end="1"/>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8">
                                            <p:txEl>
                                              <p:pRg st="1" end="1"/>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8">
                                            <p:txEl>
                                              <p:pRg st="1" end="1"/>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8">
                                            <p:txEl>
                                              <p:pRg st="1" end="1"/>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8">
                                            <p:txEl>
                                              <p:pRg st="1" end="1"/>
                                            </p:txEl>
                                          </p:spTgt>
                                        </p:tgtEl>
                                      </p:cBhvr>
                                      <p:to x="100000" y="60000"/>
                                    </p:animScale>
                                    <p:animScale>
                                      <p:cBhvr>
                                        <p:cTn id="21" dur="166" decel="50000">
                                          <p:stCondLst>
                                            <p:cond delay="676"/>
                                          </p:stCondLst>
                                        </p:cTn>
                                        <p:tgtEl>
                                          <p:spTgt spid="8">
                                            <p:txEl>
                                              <p:pRg st="1" end="1"/>
                                            </p:txEl>
                                          </p:spTgt>
                                        </p:tgtEl>
                                      </p:cBhvr>
                                      <p:to x="100000" y="100000"/>
                                    </p:animScale>
                                    <p:animScale>
                                      <p:cBhvr>
                                        <p:cTn id="22" dur="26">
                                          <p:stCondLst>
                                            <p:cond delay="1312"/>
                                          </p:stCondLst>
                                        </p:cTn>
                                        <p:tgtEl>
                                          <p:spTgt spid="8">
                                            <p:txEl>
                                              <p:pRg st="1" end="1"/>
                                            </p:txEl>
                                          </p:spTgt>
                                        </p:tgtEl>
                                      </p:cBhvr>
                                      <p:to x="100000" y="80000"/>
                                    </p:animScale>
                                    <p:animScale>
                                      <p:cBhvr>
                                        <p:cTn id="23" dur="166" decel="50000">
                                          <p:stCondLst>
                                            <p:cond delay="1338"/>
                                          </p:stCondLst>
                                        </p:cTn>
                                        <p:tgtEl>
                                          <p:spTgt spid="8">
                                            <p:txEl>
                                              <p:pRg st="1" end="1"/>
                                            </p:txEl>
                                          </p:spTgt>
                                        </p:tgtEl>
                                      </p:cBhvr>
                                      <p:to x="100000" y="100000"/>
                                    </p:animScale>
                                    <p:animScale>
                                      <p:cBhvr>
                                        <p:cTn id="24" dur="26">
                                          <p:stCondLst>
                                            <p:cond delay="1642"/>
                                          </p:stCondLst>
                                        </p:cTn>
                                        <p:tgtEl>
                                          <p:spTgt spid="8">
                                            <p:txEl>
                                              <p:pRg st="1" end="1"/>
                                            </p:txEl>
                                          </p:spTgt>
                                        </p:tgtEl>
                                      </p:cBhvr>
                                      <p:to x="100000" y="90000"/>
                                    </p:animScale>
                                    <p:animScale>
                                      <p:cBhvr>
                                        <p:cTn id="25" dur="166" decel="50000">
                                          <p:stCondLst>
                                            <p:cond delay="1668"/>
                                          </p:stCondLst>
                                        </p:cTn>
                                        <p:tgtEl>
                                          <p:spTgt spid="8">
                                            <p:txEl>
                                              <p:pRg st="1" end="1"/>
                                            </p:txEl>
                                          </p:spTgt>
                                        </p:tgtEl>
                                      </p:cBhvr>
                                      <p:to x="100000" y="100000"/>
                                    </p:animScale>
                                    <p:animScale>
                                      <p:cBhvr>
                                        <p:cTn id="26" dur="26">
                                          <p:stCondLst>
                                            <p:cond delay="1808"/>
                                          </p:stCondLst>
                                        </p:cTn>
                                        <p:tgtEl>
                                          <p:spTgt spid="8">
                                            <p:txEl>
                                              <p:pRg st="1" end="1"/>
                                            </p:txEl>
                                          </p:spTgt>
                                        </p:tgtEl>
                                      </p:cBhvr>
                                      <p:to x="100000" y="95000"/>
                                    </p:animScale>
                                    <p:animScale>
                                      <p:cBhvr>
                                        <p:cTn id="27" dur="166" decel="50000">
                                          <p:stCondLst>
                                            <p:cond delay="1834"/>
                                          </p:stCondLst>
                                        </p:cTn>
                                        <p:tgtEl>
                                          <p:spTgt spid="8">
                                            <p:txEl>
                                              <p:pRg st="1" end="1"/>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8">
                                            <p:txEl>
                                              <p:pRg st="2" end="2"/>
                                            </p:txEl>
                                          </p:spTgt>
                                        </p:tgtEl>
                                        <p:attrNameLst>
                                          <p:attrName>style.visibility</p:attrName>
                                        </p:attrNameLst>
                                      </p:cBhvr>
                                      <p:to>
                                        <p:strVal val="visible"/>
                                      </p:to>
                                    </p:set>
                                    <p:animEffect transition="in" filter="wipe(down)">
                                      <p:cBhvr>
                                        <p:cTn id="32" dur="580">
                                          <p:stCondLst>
                                            <p:cond delay="0"/>
                                          </p:stCondLst>
                                        </p:cTn>
                                        <p:tgtEl>
                                          <p:spTgt spid="8">
                                            <p:txEl>
                                              <p:pRg st="2" end="2"/>
                                            </p:txEl>
                                          </p:spTgt>
                                        </p:tgtEl>
                                      </p:cBhvr>
                                    </p:animEffect>
                                    <p:anim calcmode="lin" valueType="num">
                                      <p:cBhvr>
                                        <p:cTn id="33" dur="1822" tmFilter="0,0; 0.14,0.36; 0.43,0.73; 0.71,0.91; 1.0,1.0">
                                          <p:stCondLst>
                                            <p:cond delay="0"/>
                                          </p:stCondLst>
                                        </p:cTn>
                                        <p:tgtEl>
                                          <p:spTgt spid="8">
                                            <p:txEl>
                                              <p:pRg st="2" end="2"/>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8">
                                            <p:txEl>
                                              <p:pRg st="2" end="2"/>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8">
                                            <p:txEl>
                                              <p:pRg st="2" end="2"/>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8">
                                            <p:txEl>
                                              <p:pRg st="2" end="2"/>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8">
                                            <p:txEl>
                                              <p:pRg st="2" end="2"/>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8">
                                            <p:txEl>
                                              <p:pRg st="2" end="2"/>
                                            </p:txEl>
                                          </p:spTgt>
                                        </p:tgtEl>
                                      </p:cBhvr>
                                      <p:to x="100000" y="60000"/>
                                    </p:animScale>
                                    <p:animScale>
                                      <p:cBhvr>
                                        <p:cTn id="39" dur="166" decel="50000">
                                          <p:stCondLst>
                                            <p:cond delay="676"/>
                                          </p:stCondLst>
                                        </p:cTn>
                                        <p:tgtEl>
                                          <p:spTgt spid="8">
                                            <p:txEl>
                                              <p:pRg st="2" end="2"/>
                                            </p:txEl>
                                          </p:spTgt>
                                        </p:tgtEl>
                                      </p:cBhvr>
                                      <p:to x="100000" y="100000"/>
                                    </p:animScale>
                                    <p:animScale>
                                      <p:cBhvr>
                                        <p:cTn id="40" dur="26">
                                          <p:stCondLst>
                                            <p:cond delay="1312"/>
                                          </p:stCondLst>
                                        </p:cTn>
                                        <p:tgtEl>
                                          <p:spTgt spid="8">
                                            <p:txEl>
                                              <p:pRg st="2" end="2"/>
                                            </p:txEl>
                                          </p:spTgt>
                                        </p:tgtEl>
                                      </p:cBhvr>
                                      <p:to x="100000" y="80000"/>
                                    </p:animScale>
                                    <p:animScale>
                                      <p:cBhvr>
                                        <p:cTn id="41" dur="166" decel="50000">
                                          <p:stCondLst>
                                            <p:cond delay="1338"/>
                                          </p:stCondLst>
                                        </p:cTn>
                                        <p:tgtEl>
                                          <p:spTgt spid="8">
                                            <p:txEl>
                                              <p:pRg st="2" end="2"/>
                                            </p:txEl>
                                          </p:spTgt>
                                        </p:tgtEl>
                                      </p:cBhvr>
                                      <p:to x="100000" y="100000"/>
                                    </p:animScale>
                                    <p:animScale>
                                      <p:cBhvr>
                                        <p:cTn id="42" dur="26">
                                          <p:stCondLst>
                                            <p:cond delay="1642"/>
                                          </p:stCondLst>
                                        </p:cTn>
                                        <p:tgtEl>
                                          <p:spTgt spid="8">
                                            <p:txEl>
                                              <p:pRg st="2" end="2"/>
                                            </p:txEl>
                                          </p:spTgt>
                                        </p:tgtEl>
                                      </p:cBhvr>
                                      <p:to x="100000" y="90000"/>
                                    </p:animScale>
                                    <p:animScale>
                                      <p:cBhvr>
                                        <p:cTn id="43" dur="166" decel="50000">
                                          <p:stCondLst>
                                            <p:cond delay="1668"/>
                                          </p:stCondLst>
                                        </p:cTn>
                                        <p:tgtEl>
                                          <p:spTgt spid="8">
                                            <p:txEl>
                                              <p:pRg st="2" end="2"/>
                                            </p:txEl>
                                          </p:spTgt>
                                        </p:tgtEl>
                                      </p:cBhvr>
                                      <p:to x="100000" y="100000"/>
                                    </p:animScale>
                                    <p:animScale>
                                      <p:cBhvr>
                                        <p:cTn id="44" dur="26">
                                          <p:stCondLst>
                                            <p:cond delay="1808"/>
                                          </p:stCondLst>
                                        </p:cTn>
                                        <p:tgtEl>
                                          <p:spTgt spid="8">
                                            <p:txEl>
                                              <p:pRg st="2" end="2"/>
                                            </p:txEl>
                                          </p:spTgt>
                                        </p:tgtEl>
                                      </p:cBhvr>
                                      <p:to x="100000" y="95000"/>
                                    </p:animScale>
                                    <p:animScale>
                                      <p:cBhvr>
                                        <p:cTn id="45" dur="166" decel="50000">
                                          <p:stCondLst>
                                            <p:cond delay="1834"/>
                                          </p:stCondLst>
                                        </p:cTn>
                                        <p:tgtEl>
                                          <p:spTgt spid="8">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Content Placeholder 3" descr="Cartoondeconstrucionism.png"/>
          <p:cNvPicPr>
            <a:picLocks noGrp="1" noChangeAspect="1"/>
          </p:cNvPicPr>
          <p:nvPr>
            <p:ph idx="1"/>
          </p:nvPr>
        </p:nvPicPr>
        <p:blipFill>
          <a:blip r:embed="rId3"/>
          <a:srcRect/>
          <a:stretch>
            <a:fillRect/>
          </a:stretch>
        </p:blipFill>
        <p:spPr>
          <a:xfrm>
            <a:off x="381000" y="1752600"/>
            <a:ext cx="8458200" cy="4191000"/>
          </a:xfrm>
        </p:spPr>
      </p:pic>
      <p:sp>
        <p:nvSpPr>
          <p:cNvPr id="3" name="Title 2"/>
          <p:cNvSpPr>
            <a:spLocks noGrp="1"/>
          </p:cNvSpPr>
          <p:nvPr>
            <p:ph type="title"/>
          </p:nvPr>
        </p:nvSpPr>
        <p:spPr/>
        <p:txBody>
          <a:bodyPr/>
          <a:lstStyle/>
          <a:p>
            <a:pPr algn="ctr" eaLnBrk="1" fontAlgn="auto" hangingPunct="1">
              <a:spcAft>
                <a:spcPts val="0"/>
              </a:spcAft>
              <a:defRPr/>
            </a:pPr>
            <a:r>
              <a:rPr lang="en-US" dirty="0" smtClean="0"/>
              <a:t>Words in a Postmodern Era</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365760" indent="-256032" eaLnBrk="1" fontAlgn="auto" hangingPunct="1">
              <a:spcAft>
                <a:spcPts val="0"/>
              </a:spcAft>
              <a:buFont typeface="Wingdings 3"/>
              <a:buChar char=""/>
              <a:defRPr/>
            </a:pPr>
            <a:r>
              <a:rPr lang="en-US" dirty="0" smtClean="0"/>
              <a:t>Christianity is and always has been a religion of the Book. We begin with the understanding that the authors of Scripture, inspired by the Holy Spirit, were seeking to communicate objective reality in the words they employed.</a:t>
            </a:r>
          </a:p>
          <a:p>
            <a:pPr marL="365760" indent="-256032" eaLnBrk="1" fontAlgn="auto" hangingPunct="1">
              <a:spcAft>
                <a:spcPts val="0"/>
              </a:spcAft>
              <a:buFont typeface="Wingdings 3"/>
              <a:buChar char=""/>
              <a:defRPr/>
            </a:pPr>
            <a:r>
              <a:rPr lang="en-US" dirty="0" smtClean="0"/>
              <a:t>Since the words of the text do not convey objective meaning for the postmodernist, presenting truth as propositional statements drawn from the text is impossible. All you can do is tell the author’s story and allow the reader of that story to provide his or her own interpretation</a:t>
            </a:r>
            <a:endParaRPr lang="en-US" dirty="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Words and the WORD</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2">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2">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p:cTn id="16" dur="500" fill="hold"/>
                                        <p:tgtEl>
                                          <p:spTgt spid="2">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2">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2">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2">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365760" indent="-256032" eaLnBrk="1" fontAlgn="auto" hangingPunct="1">
              <a:spcAft>
                <a:spcPts val="0"/>
              </a:spcAft>
              <a:buFont typeface="Wingdings 3"/>
              <a:buNone/>
              <a:defRPr/>
            </a:pPr>
            <a:r>
              <a:rPr lang="en-US" sz="2400" dirty="0" smtClean="0"/>
              <a:t>John 14:6 - Jesus answered, "I am the way and the truth and the life. No one comes to the Father except through me. </a:t>
            </a:r>
            <a:endParaRPr lang="en-US" sz="2400" dirty="0"/>
          </a:p>
          <a:p>
            <a:pPr marL="365760" indent="-256032" eaLnBrk="1" fontAlgn="auto" hangingPunct="1">
              <a:spcAft>
                <a:spcPts val="0"/>
              </a:spcAft>
              <a:buFont typeface="Wingdings 3"/>
              <a:buNone/>
              <a:defRPr/>
            </a:pPr>
            <a:r>
              <a:rPr lang="en-US" sz="2400" dirty="0" smtClean="0"/>
              <a:t>I Timothy 2:5 - For there is one God and one mediator between God and men, the man Christ Jesus…</a:t>
            </a:r>
          </a:p>
          <a:p>
            <a:pPr marL="365760" indent="-256032" eaLnBrk="1" fontAlgn="auto" hangingPunct="1">
              <a:spcAft>
                <a:spcPts val="0"/>
              </a:spcAft>
              <a:buFont typeface="Wingdings 3"/>
              <a:buNone/>
              <a:defRPr/>
            </a:pPr>
            <a:r>
              <a:rPr lang="en-US" sz="2400" dirty="0" smtClean="0"/>
              <a:t>Ephesians 4:4-6 -There is one body and one Spirit--just as you were called to one hope when you were called--one Lord, one faith, one baptism; one God and Father of all, who is over all and through all and in all</a:t>
            </a:r>
          </a:p>
          <a:p>
            <a:pPr marL="365760" indent="-256032" eaLnBrk="1" fontAlgn="auto" hangingPunct="1">
              <a:spcAft>
                <a:spcPts val="0"/>
              </a:spcAft>
              <a:buFont typeface="Wingdings 3"/>
              <a:buNone/>
              <a:defRPr/>
            </a:pPr>
            <a:r>
              <a:rPr lang="en-US" sz="2400" dirty="0" smtClean="0"/>
              <a:t>Acts 4:12 - Salvation is found in no one else, for there is no other name under heaven given to men by which we must be saved.</a:t>
            </a:r>
          </a:p>
          <a:p>
            <a:pPr marL="621792" lvl="1" eaLnBrk="1" fontAlgn="auto" hangingPunct="1">
              <a:spcBef>
                <a:spcPts val="324"/>
              </a:spcBef>
              <a:spcAft>
                <a:spcPts val="0"/>
              </a:spcAft>
              <a:buFont typeface="Verdana"/>
              <a:buNone/>
              <a:defRPr/>
            </a:pPr>
            <a:endParaRPr lang="en-US" dirty="0"/>
          </a:p>
        </p:txBody>
      </p:sp>
      <p:sp>
        <p:nvSpPr>
          <p:cNvPr id="2" name="Title 1"/>
          <p:cNvSpPr>
            <a:spLocks noGrp="1"/>
          </p:cNvSpPr>
          <p:nvPr>
            <p:ph type="title"/>
          </p:nvPr>
        </p:nvSpPr>
        <p:spPr>
          <a:xfrm>
            <a:off x="457200" y="274638"/>
            <a:ext cx="8229600" cy="1554162"/>
          </a:xfrm>
        </p:spPr>
        <p:txBody>
          <a:bodyPr>
            <a:normAutofit fontScale="90000"/>
          </a:bodyPr>
          <a:lstStyle/>
          <a:p>
            <a:pPr eaLnBrk="1" fontAlgn="auto" hangingPunct="1">
              <a:spcAft>
                <a:spcPts val="0"/>
              </a:spcAft>
              <a:defRPr/>
            </a:pPr>
            <a:r>
              <a:rPr lang="en-US" sz="3600" dirty="0" smtClean="0"/>
              <a:t>Absolute Truth in a Relativistic Society – Exclusive Christian Claims are Offensive</a:t>
            </a:r>
            <a:endParaRPr lang="en-US" sz="3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anim calcmode="lin" valueType="num">
                                      <p:cBhvr>
                                        <p:cTn id="16"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17"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8"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anim calcmode="lin" valueType="num">
                                      <p:cBhvr>
                                        <p:cTn id="24"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25"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6" dur="2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2000"/>
                                        <p:tgtEl>
                                          <p:spTgt spid="3">
                                            <p:txEl>
                                              <p:pRg st="3" end="3"/>
                                            </p:txEl>
                                          </p:spTgt>
                                        </p:tgtEl>
                                      </p:cBhvr>
                                    </p:animEffect>
                                    <p:anim calcmode="lin" valueType="num">
                                      <p:cBhvr>
                                        <p:cTn id="32" dur="2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33"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4" dur="2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r>
              <a:rPr lang="en-US" smtClean="0"/>
              <a:t>Luther coined the phrase, "Plato is a friend; Socrates is a friend. But the honor supreme must go to truth.“</a:t>
            </a:r>
          </a:p>
          <a:p>
            <a:pPr algn="ctr" eaLnBrk="1" hangingPunct="1">
              <a:buFont typeface="Wingdings 3" pitchFamily="18" charset="2"/>
              <a:buNone/>
            </a:pPr>
            <a:r>
              <a:rPr lang="en-US" smtClean="0"/>
              <a:t> Apart from truth, we wander aimlessly.</a:t>
            </a:r>
          </a:p>
          <a:p>
            <a:pPr eaLnBrk="1" hangingPunct="1"/>
            <a:r>
              <a:rPr lang="en-US" smtClean="0"/>
              <a:t> We are left with nothing greater than our own ideas.</a:t>
            </a:r>
          </a:p>
          <a:p>
            <a:pPr eaLnBrk="1" hangingPunct="1"/>
            <a:r>
              <a:rPr lang="en-US" smtClean="0"/>
              <a:t> We have no standard against which to measure the meaning of our own existence.</a:t>
            </a:r>
            <a:br>
              <a:rPr lang="en-US" smtClean="0"/>
            </a:br>
            <a:endParaRPr lang="en-US" smtClean="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Importance of Truth</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2">
                                            <p:txEl>
                                              <p:pRg st="0" end="0"/>
                                            </p:txEl>
                                          </p:spTgt>
                                        </p:tgtEl>
                                        <p:attrNameLst>
                                          <p:attrName>style.visibility</p:attrName>
                                        </p:attrNameLst>
                                      </p:cBhvr>
                                      <p:to>
                                        <p:strVal val="visible"/>
                                      </p:to>
                                    </p:set>
                                    <p:anim calcmode="discrete" valueType="clr">
                                      <p:cBhvr override="childStyle">
                                        <p:cTn id="7" dur="80"/>
                                        <p:tgtEl>
                                          <p:spTgt spid="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2">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365760" indent="-256032" eaLnBrk="1" fontAlgn="auto" hangingPunct="1">
              <a:spcAft>
                <a:spcPts val="0"/>
              </a:spcAft>
              <a:buFont typeface="Wingdings 3"/>
              <a:buChar char=""/>
              <a:defRPr/>
            </a:pPr>
            <a:r>
              <a:rPr lang="en-GB" dirty="0" smtClean="0"/>
              <a:t>The best argument for the gospel is</a:t>
            </a:r>
          </a:p>
          <a:p>
            <a:pPr marL="621792" lvl="1" eaLnBrk="1" fontAlgn="auto" hangingPunct="1">
              <a:spcBef>
                <a:spcPts val="324"/>
              </a:spcBef>
              <a:spcAft>
                <a:spcPts val="0"/>
              </a:spcAft>
              <a:buFont typeface="Verdana"/>
              <a:buChar char="◦"/>
              <a:defRPr/>
            </a:pPr>
            <a:r>
              <a:rPr lang="en-GB" dirty="0" smtClean="0"/>
              <a:t> not a propositional argument, but </a:t>
            </a:r>
            <a:r>
              <a:rPr lang="en-GB" b="1" dirty="0" smtClean="0"/>
              <a:t>a living </a:t>
            </a:r>
            <a:r>
              <a:rPr lang="en-GB" dirty="0" smtClean="0"/>
              <a:t>argument: </a:t>
            </a:r>
          </a:p>
          <a:p>
            <a:pPr marL="621792" lvl="1" eaLnBrk="1" fontAlgn="auto" hangingPunct="1">
              <a:spcBef>
                <a:spcPts val="324"/>
              </a:spcBef>
              <a:spcAft>
                <a:spcPts val="0"/>
              </a:spcAft>
              <a:buFont typeface="Verdana"/>
              <a:buChar char="◦"/>
              <a:defRPr/>
            </a:pPr>
            <a:r>
              <a:rPr lang="en-GB" dirty="0" smtClean="0"/>
              <a:t>not sound arguments as much as </a:t>
            </a:r>
            <a:r>
              <a:rPr lang="en-GB" b="1" dirty="0" smtClean="0"/>
              <a:t>sound lives</a:t>
            </a:r>
            <a:r>
              <a:rPr lang="en-GB" dirty="0" smtClean="0"/>
              <a:t> – truth-</a:t>
            </a:r>
            <a:r>
              <a:rPr lang="en-GB" dirty="0" err="1" smtClean="0"/>
              <a:t>ing</a:t>
            </a:r>
            <a:r>
              <a:rPr lang="en-GB" dirty="0" smtClean="0"/>
              <a:t> the gospel in the way we live it out in authenticity and community.” </a:t>
            </a:r>
          </a:p>
          <a:p>
            <a:pPr marL="365760" indent="-256032" eaLnBrk="1" fontAlgn="auto" hangingPunct="1">
              <a:spcAft>
                <a:spcPts val="0"/>
              </a:spcAft>
              <a:buFont typeface="Wingdings 3"/>
              <a:buChar char=""/>
              <a:defRPr/>
            </a:pPr>
            <a:r>
              <a:rPr lang="en-GB" dirty="0" err="1" smtClean="0"/>
              <a:t>Blaise</a:t>
            </a:r>
            <a:r>
              <a:rPr lang="en-GB" dirty="0" smtClean="0"/>
              <a:t> Pascal said similarly: “Men despise religion. They hate it and are afraid it may be true. The cure for this is first to show that religion is not contrary to reason, but worthy of reverence and respect. Next make it attractive, make good men wish it were true, and then show that it is.”</a:t>
            </a:r>
            <a:br>
              <a:rPr lang="en-GB" dirty="0" smtClean="0"/>
            </a:b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dirty="0" smtClean="0"/>
              <a:t>What should be our approach?</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2">
                                            <p:txEl>
                                              <p:pRg st="3" end="3"/>
                                            </p:txEl>
                                          </p:spTgt>
                                        </p:tgtEl>
                                        <p:attrNameLst>
                                          <p:attrName>style.visibility</p:attrName>
                                        </p:attrNameLst>
                                      </p:cBhvr>
                                      <p:to>
                                        <p:strVal val="visible"/>
                                      </p:to>
                                    </p:set>
                                    <p:anim calcmode="discrete" valueType="clr">
                                      <p:cBhvr override="childStyle">
                                        <p:cTn id="21" dur="80"/>
                                        <p:tgtEl>
                                          <p:spTgt spid="2">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
                                            <p:txEl>
                                              <p:pRg st="3" end="3"/>
                                            </p:txEl>
                                          </p:spTgt>
                                        </p:tgtEl>
                                        <p:attrNameLst>
                                          <p:attrName>fillcolor</p:attrName>
                                        </p:attrNameLst>
                                      </p:cBhvr>
                                      <p:tavLst>
                                        <p:tav tm="0">
                                          <p:val>
                                            <p:clrVal>
                                              <a:schemeClr val="accent2"/>
                                            </p:clrVal>
                                          </p:val>
                                        </p:tav>
                                        <p:tav tm="50000">
                                          <p:val>
                                            <p:clrVal>
                                              <a:schemeClr val="hlink"/>
                                            </p:clrVal>
                                          </p:val>
                                        </p:tav>
                                      </p:tavLst>
                                    </p:anim>
                                    <p:set>
                                      <p:cBhvr>
                                        <p:cTn id="23" dur="80"/>
                                        <p:tgtEl>
                                          <p:spTgt spid="2">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r>
              <a:rPr lang="en-GB" smtClean="0"/>
              <a:t>So we must engage the head (know the arguments, give them truth);</a:t>
            </a:r>
          </a:p>
          <a:p>
            <a:pPr eaLnBrk="1" hangingPunct="1"/>
            <a:r>
              <a:rPr lang="en-GB" smtClean="0"/>
              <a:t> We must engage the heart (understand them and their world, not just their worldview); </a:t>
            </a:r>
          </a:p>
          <a:p>
            <a:pPr eaLnBrk="1" hangingPunct="1"/>
            <a:r>
              <a:rPr lang="en-GB" smtClean="0"/>
              <a:t>And we must perform what we profess so that they might obey the living Christ. </a:t>
            </a:r>
            <a:endParaRPr lang="en-US" smtClean="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Bottom Line Evangelism</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
                                            <p:txEl>
                                              <p:pRg st="0" end="0"/>
                                            </p:txEl>
                                          </p:spTgt>
                                        </p:tgtEl>
                                        <p:attrNameLst>
                                          <p:attrName>ppt_x</p:attrName>
                                        </p:attrNameLst>
                                      </p:cBhvr>
                                    </p:anim>
                                    <p:anim from="0" to="-1.0" calcmode="lin" valueType="num">
                                      <p:cBhvr>
                                        <p:cTn id="8" dur="200" decel="50000" autoRev="1" fill="hold">
                                          <p:stCondLst>
                                            <p:cond delay="600"/>
                                          </p:stCondLst>
                                        </p:cTn>
                                        <p:tgtEl>
                                          <p:spTgt spid="2">
                                            <p:txEl>
                                              <p:pRg st="0" end="0"/>
                                            </p:txEl>
                                          </p:spTgt>
                                        </p:tgtEl>
                                        <p:attrNameLst>
                                          <p:attrName>xshear</p:attrName>
                                        </p:attrNameLst>
                                      </p:cBhvr>
                                    </p:anim>
                                    <p:animScale>
                                      <p:cBhvr>
                                        <p:cTn id="9" dur="200" decel="100000" autoRev="1" fill="hold">
                                          <p:stCondLst>
                                            <p:cond delay="600"/>
                                          </p:stCondLst>
                                        </p:cTn>
                                        <p:tgtEl>
                                          <p:spTgt spid="2">
                                            <p:txEl>
                                              <p:pRg st="0" end="0"/>
                                            </p:txEl>
                                          </p:spTgt>
                                        </p:tgtEl>
                                      </p:cBhvr>
                                      <p:from x="100000" y="100000"/>
                                      <p:to x="80000" y="100000"/>
                                    </p:animScale>
                                    <p:anim by="(#ppt_h/3+#ppt_w*0.1)" calcmode="lin" valueType="num">
                                      <p:cBhvr additive="sum">
                                        <p:cTn id="10" dur="200" decel="100000" autoRev="1" fill="hold">
                                          <p:stCondLst>
                                            <p:cond delay="600"/>
                                          </p:stCondLst>
                                        </p:cTn>
                                        <p:tgtEl>
                                          <p:spTgt spid="2">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2">
                                            <p:txEl>
                                              <p:pRg st="1" end="1"/>
                                            </p:txEl>
                                          </p:spTgt>
                                        </p:tgtEl>
                                        <p:attrNameLst>
                                          <p:attrName>ppt_x</p:attrName>
                                        </p:attrNameLst>
                                      </p:cBhvr>
                                    </p:anim>
                                    <p:anim from="0" to="-1.0" calcmode="lin" valueType="num">
                                      <p:cBhvr>
                                        <p:cTn id="16" dur="200" decel="50000" autoRev="1" fill="hold">
                                          <p:stCondLst>
                                            <p:cond delay="600"/>
                                          </p:stCondLst>
                                        </p:cTn>
                                        <p:tgtEl>
                                          <p:spTgt spid="2">
                                            <p:txEl>
                                              <p:pRg st="1" end="1"/>
                                            </p:txEl>
                                          </p:spTgt>
                                        </p:tgtEl>
                                        <p:attrNameLst>
                                          <p:attrName>xshear</p:attrName>
                                        </p:attrNameLst>
                                      </p:cBhvr>
                                    </p:anim>
                                    <p:animScale>
                                      <p:cBhvr>
                                        <p:cTn id="17" dur="200" decel="100000" autoRev="1" fill="hold">
                                          <p:stCondLst>
                                            <p:cond delay="600"/>
                                          </p:stCondLst>
                                        </p:cTn>
                                        <p:tgtEl>
                                          <p:spTgt spid="2">
                                            <p:txEl>
                                              <p:pRg st="1" end="1"/>
                                            </p:txEl>
                                          </p:spTgt>
                                        </p:tgtEl>
                                      </p:cBhvr>
                                      <p:from x="100000" y="100000"/>
                                      <p:to x="80000" y="100000"/>
                                    </p:animScale>
                                    <p:anim by="(#ppt_h/3+#ppt_w*0.1)" calcmode="lin" valueType="num">
                                      <p:cBhvr additive="sum">
                                        <p:cTn id="18" dur="200" decel="100000" autoRev="1" fill="hold">
                                          <p:stCondLst>
                                            <p:cond delay="600"/>
                                          </p:stCondLst>
                                        </p:cTn>
                                        <p:tgtEl>
                                          <p:spTgt spid="2">
                                            <p:txEl>
                                              <p:pRg st="1" end="1"/>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2">
                                            <p:txEl>
                                              <p:pRg st="2" end="2"/>
                                            </p:txEl>
                                          </p:spTgt>
                                        </p:tgtEl>
                                        <p:attrNameLst>
                                          <p:attrName>ppt_x</p:attrName>
                                        </p:attrNameLst>
                                      </p:cBhvr>
                                    </p:anim>
                                    <p:anim from="0" to="-1.0" calcmode="lin" valueType="num">
                                      <p:cBhvr>
                                        <p:cTn id="24" dur="200" decel="50000" autoRev="1" fill="hold">
                                          <p:stCondLst>
                                            <p:cond delay="600"/>
                                          </p:stCondLst>
                                        </p:cTn>
                                        <p:tgtEl>
                                          <p:spTgt spid="2">
                                            <p:txEl>
                                              <p:pRg st="2" end="2"/>
                                            </p:txEl>
                                          </p:spTgt>
                                        </p:tgtEl>
                                        <p:attrNameLst>
                                          <p:attrName>xshear</p:attrName>
                                        </p:attrNameLst>
                                      </p:cBhvr>
                                    </p:anim>
                                    <p:animScale>
                                      <p:cBhvr>
                                        <p:cTn id="25" dur="200" decel="100000" autoRev="1" fill="hold">
                                          <p:stCondLst>
                                            <p:cond delay="600"/>
                                          </p:stCondLst>
                                        </p:cTn>
                                        <p:tgtEl>
                                          <p:spTgt spid="2">
                                            <p:txEl>
                                              <p:pRg st="2" end="2"/>
                                            </p:txEl>
                                          </p:spTgt>
                                        </p:tgtEl>
                                      </p:cBhvr>
                                      <p:from x="100000" y="100000"/>
                                      <p:to x="80000" y="100000"/>
                                    </p:animScale>
                                    <p:anim by="(#ppt_h/3+#ppt_w*0.1)" calcmode="lin" valueType="num">
                                      <p:cBhvr additive="sum">
                                        <p:cTn id="26" dur="200" decel="100000" autoRev="1" fill="hold">
                                          <p:stCondLst>
                                            <p:cond delay="600"/>
                                          </p:stCondLst>
                                        </p:cTn>
                                        <p:tgtEl>
                                          <p:spTgt spid="2">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p:txBody>
          <a:bodyPr/>
          <a:lstStyle/>
          <a:p>
            <a:pPr eaLnBrk="1" hangingPunct="1"/>
            <a:r>
              <a:rPr lang="en-US" smtClean="0"/>
              <a:t>The Case For Faith…Lee Strobel</a:t>
            </a:r>
          </a:p>
          <a:p>
            <a:pPr eaLnBrk="1" hangingPunct="1"/>
            <a:r>
              <a:rPr lang="en-US" smtClean="0"/>
              <a:t>The Reason for God…Timothy Keller</a:t>
            </a:r>
          </a:p>
          <a:p>
            <a:pPr eaLnBrk="1" hangingPunct="1"/>
            <a:r>
              <a:rPr lang="en-US" smtClean="0"/>
              <a:t>The New Evidence That Demands a Verdict…More Than a Carpenter….Don’t Check Your Brains at the Door…Josh McDowell</a:t>
            </a:r>
          </a:p>
          <a:p>
            <a:pPr eaLnBrk="1" hangingPunct="1"/>
            <a:r>
              <a:rPr lang="en-US" smtClean="0"/>
              <a:t>Mere Christianity….C.S. Lewis</a:t>
            </a:r>
          </a:p>
          <a:p>
            <a:pPr eaLnBrk="1" hangingPunct="1"/>
            <a:r>
              <a:rPr lang="en-US" smtClean="0"/>
              <a:t>Jesus Among Other Gods… Who Made God? And Answers to Over 100 Other Tough Questions of Faith….Ravi Zacharias</a:t>
            </a:r>
          </a:p>
        </p:txBody>
      </p:sp>
      <p:sp>
        <p:nvSpPr>
          <p:cNvPr id="3" name="Title 2"/>
          <p:cNvSpPr>
            <a:spLocks noGrp="1"/>
          </p:cNvSpPr>
          <p:nvPr>
            <p:ph type="title" idx="4294967295"/>
          </p:nvPr>
        </p:nvSpPr>
        <p:spPr/>
        <p:txBody>
          <a:bodyPr rtlCol="0"/>
          <a:lstStyle/>
          <a:p>
            <a:pPr algn="ctr" eaLnBrk="1" fontAlgn="auto" hangingPunct="1">
              <a:spcAft>
                <a:spcPts val="0"/>
              </a:spcAft>
              <a:defRPr/>
            </a:pPr>
            <a:r>
              <a:rPr lang="en-US" dirty="0" smtClean="0"/>
              <a:t>Recommended Books</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
                                            <p:txEl>
                                              <p:pRg st="0" end="0"/>
                                            </p:txEl>
                                          </p:spTgt>
                                        </p:tgtEl>
                                        <p:attrNameLst>
                                          <p:attrName>ppt_x</p:attrName>
                                        </p:attrNameLst>
                                      </p:cBhvr>
                                    </p:anim>
                                    <p:anim from="0" to="-1.0" calcmode="lin" valueType="num">
                                      <p:cBhvr>
                                        <p:cTn id="8" dur="200" decel="50000" autoRev="1" fill="hold">
                                          <p:stCondLst>
                                            <p:cond delay="600"/>
                                          </p:stCondLst>
                                        </p:cTn>
                                        <p:tgtEl>
                                          <p:spTgt spid="2">
                                            <p:txEl>
                                              <p:pRg st="0" end="0"/>
                                            </p:txEl>
                                          </p:spTgt>
                                        </p:tgtEl>
                                        <p:attrNameLst>
                                          <p:attrName>xshear</p:attrName>
                                        </p:attrNameLst>
                                      </p:cBhvr>
                                    </p:anim>
                                    <p:animScale>
                                      <p:cBhvr>
                                        <p:cTn id="9" dur="200" decel="100000" autoRev="1" fill="hold">
                                          <p:stCondLst>
                                            <p:cond delay="600"/>
                                          </p:stCondLst>
                                        </p:cTn>
                                        <p:tgtEl>
                                          <p:spTgt spid="2">
                                            <p:txEl>
                                              <p:pRg st="0" end="0"/>
                                            </p:txEl>
                                          </p:spTgt>
                                        </p:tgtEl>
                                      </p:cBhvr>
                                      <p:from x="100000" y="100000"/>
                                      <p:to x="80000" y="100000"/>
                                    </p:animScale>
                                    <p:anim by="(#ppt_h/3+#ppt_w*0.1)" calcmode="lin" valueType="num">
                                      <p:cBhvr additive="sum">
                                        <p:cTn id="10" dur="200" decel="100000" autoRev="1" fill="hold">
                                          <p:stCondLst>
                                            <p:cond delay="600"/>
                                          </p:stCondLst>
                                        </p:cTn>
                                        <p:tgtEl>
                                          <p:spTgt spid="2">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2">
                                            <p:txEl>
                                              <p:pRg st="1" end="1"/>
                                            </p:txEl>
                                          </p:spTgt>
                                        </p:tgtEl>
                                        <p:attrNameLst>
                                          <p:attrName>ppt_x</p:attrName>
                                        </p:attrNameLst>
                                      </p:cBhvr>
                                    </p:anim>
                                    <p:anim from="0" to="-1.0" calcmode="lin" valueType="num">
                                      <p:cBhvr>
                                        <p:cTn id="16" dur="200" decel="50000" autoRev="1" fill="hold">
                                          <p:stCondLst>
                                            <p:cond delay="600"/>
                                          </p:stCondLst>
                                        </p:cTn>
                                        <p:tgtEl>
                                          <p:spTgt spid="2">
                                            <p:txEl>
                                              <p:pRg st="1" end="1"/>
                                            </p:txEl>
                                          </p:spTgt>
                                        </p:tgtEl>
                                        <p:attrNameLst>
                                          <p:attrName>xshear</p:attrName>
                                        </p:attrNameLst>
                                      </p:cBhvr>
                                    </p:anim>
                                    <p:animScale>
                                      <p:cBhvr>
                                        <p:cTn id="17" dur="200" decel="100000" autoRev="1" fill="hold">
                                          <p:stCondLst>
                                            <p:cond delay="600"/>
                                          </p:stCondLst>
                                        </p:cTn>
                                        <p:tgtEl>
                                          <p:spTgt spid="2">
                                            <p:txEl>
                                              <p:pRg st="1" end="1"/>
                                            </p:txEl>
                                          </p:spTgt>
                                        </p:tgtEl>
                                      </p:cBhvr>
                                      <p:from x="100000" y="100000"/>
                                      <p:to x="80000" y="100000"/>
                                    </p:animScale>
                                    <p:anim by="(#ppt_h/3+#ppt_w*0.1)" calcmode="lin" valueType="num">
                                      <p:cBhvr additive="sum">
                                        <p:cTn id="18" dur="200" decel="100000" autoRev="1" fill="hold">
                                          <p:stCondLst>
                                            <p:cond delay="600"/>
                                          </p:stCondLst>
                                        </p:cTn>
                                        <p:tgtEl>
                                          <p:spTgt spid="2">
                                            <p:txEl>
                                              <p:pRg st="1" end="1"/>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2">
                                            <p:txEl>
                                              <p:pRg st="2" end="2"/>
                                            </p:txEl>
                                          </p:spTgt>
                                        </p:tgtEl>
                                        <p:attrNameLst>
                                          <p:attrName>ppt_x</p:attrName>
                                        </p:attrNameLst>
                                      </p:cBhvr>
                                    </p:anim>
                                    <p:anim from="0" to="-1.0" calcmode="lin" valueType="num">
                                      <p:cBhvr>
                                        <p:cTn id="24" dur="200" decel="50000" autoRev="1" fill="hold">
                                          <p:stCondLst>
                                            <p:cond delay="600"/>
                                          </p:stCondLst>
                                        </p:cTn>
                                        <p:tgtEl>
                                          <p:spTgt spid="2">
                                            <p:txEl>
                                              <p:pRg st="2" end="2"/>
                                            </p:txEl>
                                          </p:spTgt>
                                        </p:tgtEl>
                                        <p:attrNameLst>
                                          <p:attrName>xshear</p:attrName>
                                        </p:attrNameLst>
                                      </p:cBhvr>
                                    </p:anim>
                                    <p:animScale>
                                      <p:cBhvr>
                                        <p:cTn id="25" dur="200" decel="100000" autoRev="1" fill="hold">
                                          <p:stCondLst>
                                            <p:cond delay="600"/>
                                          </p:stCondLst>
                                        </p:cTn>
                                        <p:tgtEl>
                                          <p:spTgt spid="2">
                                            <p:txEl>
                                              <p:pRg st="2" end="2"/>
                                            </p:txEl>
                                          </p:spTgt>
                                        </p:tgtEl>
                                      </p:cBhvr>
                                      <p:from x="100000" y="100000"/>
                                      <p:to x="80000" y="100000"/>
                                    </p:animScale>
                                    <p:anim by="(#ppt_h/3+#ppt_w*0.1)" calcmode="lin" valueType="num">
                                      <p:cBhvr additive="sum">
                                        <p:cTn id="26" dur="200" decel="100000" autoRev="1" fill="hold">
                                          <p:stCondLst>
                                            <p:cond delay="600"/>
                                          </p:stCondLst>
                                        </p:cTn>
                                        <p:tgtEl>
                                          <p:spTgt spid="2">
                                            <p:txEl>
                                              <p:pRg st="2" end="2"/>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from="(-#ppt_w/2)" to="(#ppt_x)" calcmode="lin" valueType="num">
                                      <p:cBhvr>
                                        <p:cTn id="31" dur="600" fill="hold">
                                          <p:stCondLst>
                                            <p:cond delay="0"/>
                                          </p:stCondLst>
                                        </p:cTn>
                                        <p:tgtEl>
                                          <p:spTgt spid="2">
                                            <p:txEl>
                                              <p:pRg st="3" end="3"/>
                                            </p:txEl>
                                          </p:spTgt>
                                        </p:tgtEl>
                                        <p:attrNameLst>
                                          <p:attrName>ppt_x</p:attrName>
                                        </p:attrNameLst>
                                      </p:cBhvr>
                                    </p:anim>
                                    <p:anim from="0" to="-1.0" calcmode="lin" valueType="num">
                                      <p:cBhvr>
                                        <p:cTn id="32" dur="200" decel="50000" autoRev="1" fill="hold">
                                          <p:stCondLst>
                                            <p:cond delay="600"/>
                                          </p:stCondLst>
                                        </p:cTn>
                                        <p:tgtEl>
                                          <p:spTgt spid="2">
                                            <p:txEl>
                                              <p:pRg st="3" end="3"/>
                                            </p:txEl>
                                          </p:spTgt>
                                        </p:tgtEl>
                                        <p:attrNameLst>
                                          <p:attrName>xshear</p:attrName>
                                        </p:attrNameLst>
                                      </p:cBhvr>
                                    </p:anim>
                                    <p:animScale>
                                      <p:cBhvr>
                                        <p:cTn id="33" dur="200" decel="100000" autoRev="1" fill="hold">
                                          <p:stCondLst>
                                            <p:cond delay="600"/>
                                          </p:stCondLst>
                                        </p:cTn>
                                        <p:tgtEl>
                                          <p:spTgt spid="2">
                                            <p:txEl>
                                              <p:pRg st="3" end="3"/>
                                            </p:txEl>
                                          </p:spTgt>
                                        </p:tgtEl>
                                      </p:cBhvr>
                                      <p:from x="100000" y="100000"/>
                                      <p:to x="80000" y="100000"/>
                                    </p:animScale>
                                    <p:anim by="(#ppt_h/3+#ppt_w*0.1)" calcmode="lin" valueType="num">
                                      <p:cBhvr additive="sum">
                                        <p:cTn id="34" dur="200" decel="100000" autoRev="1" fill="hold">
                                          <p:stCondLst>
                                            <p:cond delay="600"/>
                                          </p:stCondLst>
                                        </p:cTn>
                                        <p:tgtEl>
                                          <p:spTgt spid="2">
                                            <p:txEl>
                                              <p:pRg st="3" end="3"/>
                                            </p:txEl>
                                          </p:spTgt>
                                        </p:tgtEl>
                                        <p:attrNameLst>
                                          <p:attrName>ppt_x</p:attrName>
                                        </p:attrNameLst>
                                      </p:cBhvr>
                                    </p:anim>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nodeType="clickEffect">
                                  <p:stCondLst>
                                    <p:cond delay="0"/>
                                  </p:stCondLst>
                                  <p:childTnLst>
                                    <p:set>
                                      <p:cBhvr>
                                        <p:cTn id="38" dur="1" fill="hold">
                                          <p:stCondLst>
                                            <p:cond delay="0"/>
                                          </p:stCondLst>
                                        </p:cTn>
                                        <p:tgtEl>
                                          <p:spTgt spid="2">
                                            <p:txEl>
                                              <p:pRg st="4" end="4"/>
                                            </p:txEl>
                                          </p:spTgt>
                                        </p:tgtEl>
                                        <p:attrNameLst>
                                          <p:attrName>style.visibility</p:attrName>
                                        </p:attrNameLst>
                                      </p:cBhvr>
                                      <p:to>
                                        <p:strVal val="visible"/>
                                      </p:to>
                                    </p:set>
                                    <p:anim from="(-#ppt_w/2)" to="(#ppt_x)" calcmode="lin" valueType="num">
                                      <p:cBhvr>
                                        <p:cTn id="39" dur="600" fill="hold">
                                          <p:stCondLst>
                                            <p:cond delay="0"/>
                                          </p:stCondLst>
                                        </p:cTn>
                                        <p:tgtEl>
                                          <p:spTgt spid="2">
                                            <p:txEl>
                                              <p:pRg st="4" end="4"/>
                                            </p:txEl>
                                          </p:spTgt>
                                        </p:tgtEl>
                                        <p:attrNameLst>
                                          <p:attrName>ppt_x</p:attrName>
                                        </p:attrNameLst>
                                      </p:cBhvr>
                                    </p:anim>
                                    <p:anim from="0" to="-1.0" calcmode="lin" valueType="num">
                                      <p:cBhvr>
                                        <p:cTn id="40" dur="200" decel="50000" autoRev="1" fill="hold">
                                          <p:stCondLst>
                                            <p:cond delay="600"/>
                                          </p:stCondLst>
                                        </p:cTn>
                                        <p:tgtEl>
                                          <p:spTgt spid="2">
                                            <p:txEl>
                                              <p:pRg st="4" end="4"/>
                                            </p:txEl>
                                          </p:spTgt>
                                        </p:tgtEl>
                                        <p:attrNameLst>
                                          <p:attrName>xshear</p:attrName>
                                        </p:attrNameLst>
                                      </p:cBhvr>
                                    </p:anim>
                                    <p:animScale>
                                      <p:cBhvr>
                                        <p:cTn id="41" dur="200" decel="100000" autoRev="1" fill="hold">
                                          <p:stCondLst>
                                            <p:cond delay="600"/>
                                          </p:stCondLst>
                                        </p:cTn>
                                        <p:tgtEl>
                                          <p:spTgt spid="2">
                                            <p:txEl>
                                              <p:pRg st="4" end="4"/>
                                            </p:txEl>
                                          </p:spTgt>
                                        </p:tgtEl>
                                      </p:cBhvr>
                                      <p:from x="100000" y="100000"/>
                                      <p:to x="80000" y="100000"/>
                                    </p:animScale>
                                    <p:anim by="(#ppt_h/3+#ppt_w*0.1)" calcmode="lin" valueType="num">
                                      <p:cBhvr additive="sum">
                                        <p:cTn id="42" dur="200" decel="100000" autoRev="1" fill="hold">
                                          <p:stCondLst>
                                            <p:cond delay="600"/>
                                          </p:stCondLst>
                                        </p:cTn>
                                        <p:tgtEl>
                                          <p:spTgt spid="2">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buFont typeface="Wingdings 3" pitchFamily="18" charset="2"/>
              <a:buNone/>
            </a:pPr>
            <a:r>
              <a:rPr lang="en-US" sz="2400" smtClean="0"/>
              <a:t>Matthew 7: 13,14 - Enter through the narrow gate. For wide is the gate and broad is the road that leads to destruction, and many enter through it. But small is the gate and narrow the road that leads to life, and only a few find it.</a:t>
            </a:r>
          </a:p>
          <a:p>
            <a:pPr eaLnBrk="1" hangingPunct="1">
              <a:buFont typeface="Wingdings 3" pitchFamily="18" charset="2"/>
              <a:buNone/>
            </a:pPr>
            <a:r>
              <a:rPr lang="en-US" sz="2400" smtClean="0"/>
              <a:t>Romans 6: 23 - For the wages of sin is death, but the gift of God is eternal life in Christ Jesus our Lord. </a:t>
            </a:r>
          </a:p>
          <a:p>
            <a:pPr eaLnBrk="1" hangingPunct="1">
              <a:buFont typeface="Wingdings 3" pitchFamily="18" charset="2"/>
              <a:buNone/>
            </a:pPr>
            <a:r>
              <a:rPr lang="en-US" sz="2400" smtClean="0"/>
              <a:t>Romans 3:23 – For all have sinned and come short of the glory of God</a:t>
            </a:r>
          </a:p>
          <a:p>
            <a:pPr eaLnBrk="1" hangingPunct="1">
              <a:buFont typeface="Wingdings 3" pitchFamily="18" charset="2"/>
              <a:buNone/>
            </a:pPr>
            <a:endParaRPr lang="en-US" sz="2400" smtClean="0"/>
          </a:p>
          <a:p>
            <a:pPr eaLnBrk="1" hangingPunct="1"/>
            <a:endParaRPr lang="en-US" smtClean="0"/>
          </a:p>
        </p:txBody>
      </p:sp>
      <p:sp>
        <p:nvSpPr>
          <p:cNvPr id="2" name="Title 1"/>
          <p:cNvSpPr>
            <a:spLocks noGrp="1"/>
          </p:cNvSpPr>
          <p:nvPr>
            <p:ph type="title"/>
          </p:nvPr>
        </p:nvSpPr>
        <p:spPr/>
        <p:txBody>
          <a:bodyPr>
            <a:noAutofit/>
          </a:bodyPr>
          <a:lstStyle/>
          <a:p>
            <a:pPr algn="ctr" eaLnBrk="1" fontAlgn="auto" hangingPunct="1">
              <a:spcAft>
                <a:spcPts val="0"/>
              </a:spcAft>
              <a:defRPr/>
            </a:pPr>
            <a:r>
              <a:rPr lang="en-US" sz="4000" dirty="0" smtClean="0"/>
              <a:t>Exclusive Christian Claims are Offensive</a:t>
            </a:r>
            <a:endParaRPr lang="en-US"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65760" indent="-256032" eaLnBrk="1" fontAlgn="auto" hangingPunct="1">
              <a:spcAft>
                <a:spcPts val="0"/>
              </a:spcAft>
              <a:buFont typeface="Wingdings 3"/>
              <a:buChar char=""/>
              <a:defRPr/>
            </a:pPr>
            <a:r>
              <a:rPr lang="en-US" dirty="0" smtClean="0"/>
              <a:t>At its core, postmodernism is a rejection of absolutes.</a:t>
            </a:r>
          </a:p>
          <a:p>
            <a:pPr marL="365760" indent="-256032" eaLnBrk="1" fontAlgn="auto" hangingPunct="1">
              <a:spcAft>
                <a:spcPts val="0"/>
              </a:spcAft>
              <a:buFont typeface="Wingdings 3"/>
              <a:buChar char=""/>
              <a:defRPr/>
            </a:pPr>
            <a:r>
              <a:rPr lang="en-US" dirty="0" smtClean="0"/>
              <a:t>To think you or your group have discovered the answers to all of life’s questions and problems is seen as presumptuous and arrogant</a:t>
            </a:r>
          </a:p>
          <a:p>
            <a:pPr marL="365760" indent="-256032" eaLnBrk="1" fontAlgn="auto" hangingPunct="1">
              <a:spcAft>
                <a:spcPts val="0"/>
              </a:spcAft>
              <a:buFont typeface="Wingdings 3"/>
              <a:buChar char=""/>
              <a:defRPr/>
            </a:pPr>
            <a:r>
              <a:rPr lang="en-US" dirty="0" smtClean="0"/>
              <a:t>The postmodernist may even go so far as to say that religion is the main barrier to world peace.  A claim to absolute truth alienates and can lead to marginalization, oppression, abuse or even violence against other groups.</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Postmodernism</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strips(down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strips(down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strips(downLeft)">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r>
              <a:rPr lang="en-US" smtClean="0"/>
              <a:t>Postmodern is a term applied to many realms – art, architecture, music, film, literature, sociology, communications, fashion, and technology.</a:t>
            </a:r>
          </a:p>
          <a:p>
            <a:pPr eaLnBrk="1" hangingPunct="1"/>
            <a:r>
              <a:rPr lang="en-US" smtClean="0"/>
              <a:t>As a philosophy, in general, it is defined in contrast to modernity </a:t>
            </a:r>
          </a:p>
          <a:p>
            <a:pPr eaLnBrk="1" hangingPunct="1"/>
            <a:r>
              <a:rPr lang="en-US" smtClean="0"/>
              <a:t>Modernity is fundamentally about order: about rationality and rationalization, creating order out of chaos</a:t>
            </a:r>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Postmodernism</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strips(down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strips(down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strips(downLeft)">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r>
              <a:rPr lang="en-US" smtClean="0"/>
              <a:t>The modern age in the western world began in the 16</a:t>
            </a:r>
            <a:r>
              <a:rPr lang="en-US" baseline="30000" smtClean="0"/>
              <a:t>th</a:t>
            </a:r>
            <a:r>
              <a:rPr lang="en-US" smtClean="0"/>
              <a:t> century and peaked in the 200 year period from 1789 to 1989.  </a:t>
            </a:r>
          </a:p>
          <a:p>
            <a:pPr eaLnBrk="1" hangingPunct="1"/>
            <a:r>
              <a:rPr lang="en-US" smtClean="0"/>
              <a:t>Human reason, education, science, and technology defined the modern age.</a:t>
            </a:r>
          </a:p>
          <a:p>
            <a:pPr eaLnBrk="1" hangingPunct="1"/>
            <a:r>
              <a:rPr lang="en-US" smtClean="0"/>
              <a:t>Man and his enlightened understanding and technological genius had within his grasp, so he thought, the possibility of engineering a great society</a:t>
            </a:r>
          </a:p>
          <a:p>
            <a:pPr eaLnBrk="1" hangingPunct="1"/>
            <a:endParaRPr lang="en-US" smtClean="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Postmodernism</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2">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2">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p:cTn id="16" dur="500" fill="hold"/>
                                        <p:tgtEl>
                                          <p:spTgt spid="2">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2">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2">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2">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p:cTn id="25" dur="500" fill="hold"/>
                                        <p:tgtEl>
                                          <p:spTgt spid="2">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2">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2">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2">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r>
              <a:rPr lang="en-US" smtClean="0"/>
              <a:t>We were dedicated to ideals. Our fathers and grandfathers willingly sacrificed their lives on foreign soil to see the triumph of good over evil. </a:t>
            </a:r>
          </a:p>
          <a:p>
            <a:pPr eaLnBrk="1" hangingPunct="1"/>
            <a:r>
              <a:rPr lang="en-US" smtClean="0"/>
              <a:t>As a nation, we attempted, with a good level of success, to export our culture, our ideals, our values, and our political system into the world community so that freedom and democracy would mark every society.</a:t>
            </a:r>
            <a:br>
              <a:rPr lang="en-US" smtClean="0"/>
            </a:br>
            <a:endParaRPr lang="en-US" smtClean="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Postmodernism</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
                                            <p:txEl>
                                              <p:pRg st="0" end="0"/>
                                            </p:txEl>
                                          </p:spTgt>
                                        </p:tgtEl>
                                        <p:attrNameLst>
                                          <p:attrName>ppt_x</p:attrName>
                                        </p:attrNameLst>
                                      </p:cBhvr>
                                    </p:anim>
                                    <p:anim from="0" to="-1.0" calcmode="lin" valueType="num">
                                      <p:cBhvr>
                                        <p:cTn id="8" dur="200" decel="50000" autoRev="1" fill="hold">
                                          <p:stCondLst>
                                            <p:cond delay="600"/>
                                          </p:stCondLst>
                                        </p:cTn>
                                        <p:tgtEl>
                                          <p:spTgt spid="2">
                                            <p:txEl>
                                              <p:pRg st="0" end="0"/>
                                            </p:txEl>
                                          </p:spTgt>
                                        </p:tgtEl>
                                        <p:attrNameLst>
                                          <p:attrName>xshear</p:attrName>
                                        </p:attrNameLst>
                                      </p:cBhvr>
                                    </p:anim>
                                    <p:animScale>
                                      <p:cBhvr>
                                        <p:cTn id="9" dur="200" decel="100000" autoRev="1" fill="hold">
                                          <p:stCondLst>
                                            <p:cond delay="600"/>
                                          </p:stCondLst>
                                        </p:cTn>
                                        <p:tgtEl>
                                          <p:spTgt spid="2">
                                            <p:txEl>
                                              <p:pRg st="0" end="0"/>
                                            </p:txEl>
                                          </p:spTgt>
                                        </p:tgtEl>
                                      </p:cBhvr>
                                      <p:from x="100000" y="100000"/>
                                      <p:to x="80000" y="100000"/>
                                    </p:animScale>
                                    <p:anim by="(#ppt_h/3+#ppt_w*0.1)" calcmode="lin" valueType="num">
                                      <p:cBhvr additive="sum">
                                        <p:cTn id="10" dur="200" decel="100000" autoRev="1" fill="hold">
                                          <p:stCondLst>
                                            <p:cond delay="600"/>
                                          </p:stCondLst>
                                        </p:cTn>
                                        <p:tgtEl>
                                          <p:spTgt spid="2">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2">
                                            <p:txEl>
                                              <p:pRg st="1" end="1"/>
                                            </p:txEl>
                                          </p:spTgt>
                                        </p:tgtEl>
                                        <p:attrNameLst>
                                          <p:attrName>ppt_x</p:attrName>
                                        </p:attrNameLst>
                                      </p:cBhvr>
                                    </p:anim>
                                    <p:anim from="0" to="-1.0" calcmode="lin" valueType="num">
                                      <p:cBhvr>
                                        <p:cTn id="16" dur="200" decel="50000" autoRev="1" fill="hold">
                                          <p:stCondLst>
                                            <p:cond delay="600"/>
                                          </p:stCondLst>
                                        </p:cTn>
                                        <p:tgtEl>
                                          <p:spTgt spid="2">
                                            <p:txEl>
                                              <p:pRg st="1" end="1"/>
                                            </p:txEl>
                                          </p:spTgt>
                                        </p:tgtEl>
                                        <p:attrNameLst>
                                          <p:attrName>xshear</p:attrName>
                                        </p:attrNameLst>
                                      </p:cBhvr>
                                    </p:anim>
                                    <p:animScale>
                                      <p:cBhvr>
                                        <p:cTn id="17" dur="200" decel="100000" autoRev="1" fill="hold">
                                          <p:stCondLst>
                                            <p:cond delay="600"/>
                                          </p:stCondLst>
                                        </p:cTn>
                                        <p:tgtEl>
                                          <p:spTgt spid="2">
                                            <p:txEl>
                                              <p:pRg st="1" end="1"/>
                                            </p:txEl>
                                          </p:spTgt>
                                        </p:tgtEl>
                                      </p:cBhvr>
                                      <p:from x="100000" y="100000"/>
                                      <p:to x="80000" y="100000"/>
                                    </p:animScale>
                                    <p:anim by="(#ppt_h/3+#ppt_w*0.1)" calcmode="lin" valueType="num">
                                      <p:cBhvr additive="sum">
                                        <p:cTn id="18" dur="200" decel="100000" autoRev="1" fill="hold">
                                          <p:stCondLst>
                                            <p:cond delay="600"/>
                                          </p:stCondLst>
                                        </p:cTn>
                                        <p:tgtEl>
                                          <p:spTgt spid="2">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365760" indent="-256032" eaLnBrk="1" fontAlgn="auto" hangingPunct="1">
              <a:spcAft>
                <a:spcPts val="0"/>
              </a:spcAft>
              <a:buFont typeface="Wingdings 3"/>
              <a:buChar char=""/>
              <a:defRPr/>
            </a:pPr>
            <a:r>
              <a:rPr lang="en-US" sz="2800" dirty="0" smtClean="0"/>
              <a:t>But from the perspective of a new breed of philosophers and social critics, this modern age has crumbled down around us. Human reason as the instrument of progress has allegedly failed. </a:t>
            </a:r>
          </a:p>
          <a:p>
            <a:pPr marL="365760" indent="-256032" eaLnBrk="1" fontAlgn="auto" hangingPunct="1">
              <a:spcAft>
                <a:spcPts val="0"/>
              </a:spcAft>
              <a:buFont typeface="Wingdings 3"/>
              <a:buChar char=""/>
              <a:defRPr/>
            </a:pPr>
            <a:r>
              <a:rPr lang="en-US" sz="2800" dirty="0" smtClean="0"/>
              <a:t>The Second World War demonstrated that the age of reason and enlightenment had produced very little in the way of human evolution. </a:t>
            </a:r>
          </a:p>
          <a:p>
            <a:pPr marL="365760" indent="-256032" eaLnBrk="1" fontAlgn="auto" hangingPunct="1">
              <a:spcAft>
                <a:spcPts val="0"/>
              </a:spcAft>
              <a:buFont typeface="Wingdings 3"/>
              <a:buChar char=""/>
              <a:defRPr/>
            </a:pPr>
            <a:r>
              <a:rPr lang="en-US" sz="2800" dirty="0" smtClean="0"/>
              <a:t>Disillusionment was compounded by the rise of Communism, the Vietnam War, weapons of mass destruction, youth rebellions, assassinations, political corruption, racial wars, etc. </a:t>
            </a:r>
            <a:r>
              <a:rPr lang="en-US" dirty="0" smtClean="0"/>
              <a:t/>
            </a:r>
            <a:br>
              <a:rPr lang="en-US" dirty="0" smtClean="0"/>
            </a:br>
            <a:endParaRPr lang="en-US" dirty="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Postmodernism</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
                                            <p:txEl>
                                              <p:pRg st="0" end="0"/>
                                            </p:txEl>
                                          </p:spTgt>
                                        </p:tgtEl>
                                        <p:attrNameLst>
                                          <p:attrName>ppt_x</p:attrName>
                                        </p:attrNameLst>
                                      </p:cBhvr>
                                    </p:anim>
                                    <p:anim from="0" to="-1.0" calcmode="lin" valueType="num">
                                      <p:cBhvr>
                                        <p:cTn id="8" dur="200" decel="50000" autoRev="1" fill="hold">
                                          <p:stCondLst>
                                            <p:cond delay="600"/>
                                          </p:stCondLst>
                                        </p:cTn>
                                        <p:tgtEl>
                                          <p:spTgt spid="2">
                                            <p:txEl>
                                              <p:pRg st="0" end="0"/>
                                            </p:txEl>
                                          </p:spTgt>
                                        </p:tgtEl>
                                        <p:attrNameLst>
                                          <p:attrName>xshear</p:attrName>
                                        </p:attrNameLst>
                                      </p:cBhvr>
                                    </p:anim>
                                    <p:animScale>
                                      <p:cBhvr>
                                        <p:cTn id="9" dur="200" decel="100000" autoRev="1" fill="hold">
                                          <p:stCondLst>
                                            <p:cond delay="600"/>
                                          </p:stCondLst>
                                        </p:cTn>
                                        <p:tgtEl>
                                          <p:spTgt spid="2">
                                            <p:txEl>
                                              <p:pRg st="0" end="0"/>
                                            </p:txEl>
                                          </p:spTgt>
                                        </p:tgtEl>
                                      </p:cBhvr>
                                      <p:from x="100000" y="100000"/>
                                      <p:to x="80000" y="100000"/>
                                    </p:animScale>
                                    <p:anim by="(#ppt_h/3+#ppt_w*0.1)" calcmode="lin" valueType="num">
                                      <p:cBhvr additive="sum">
                                        <p:cTn id="10" dur="200" decel="100000" autoRev="1" fill="hold">
                                          <p:stCondLst>
                                            <p:cond delay="600"/>
                                          </p:stCondLst>
                                        </p:cTn>
                                        <p:tgtEl>
                                          <p:spTgt spid="2">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2">
                                            <p:txEl>
                                              <p:pRg st="1" end="1"/>
                                            </p:txEl>
                                          </p:spTgt>
                                        </p:tgtEl>
                                        <p:attrNameLst>
                                          <p:attrName>ppt_x</p:attrName>
                                        </p:attrNameLst>
                                      </p:cBhvr>
                                    </p:anim>
                                    <p:anim from="0" to="-1.0" calcmode="lin" valueType="num">
                                      <p:cBhvr>
                                        <p:cTn id="16" dur="200" decel="50000" autoRev="1" fill="hold">
                                          <p:stCondLst>
                                            <p:cond delay="600"/>
                                          </p:stCondLst>
                                        </p:cTn>
                                        <p:tgtEl>
                                          <p:spTgt spid="2">
                                            <p:txEl>
                                              <p:pRg st="1" end="1"/>
                                            </p:txEl>
                                          </p:spTgt>
                                        </p:tgtEl>
                                        <p:attrNameLst>
                                          <p:attrName>xshear</p:attrName>
                                        </p:attrNameLst>
                                      </p:cBhvr>
                                    </p:anim>
                                    <p:animScale>
                                      <p:cBhvr>
                                        <p:cTn id="17" dur="200" decel="100000" autoRev="1" fill="hold">
                                          <p:stCondLst>
                                            <p:cond delay="600"/>
                                          </p:stCondLst>
                                        </p:cTn>
                                        <p:tgtEl>
                                          <p:spTgt spid="2">
                                            <p:txEl>
                                              <p:pRg st="1" end="1"/>
                                            </p:txEl>
                                          </p:spTgt>
                                        </p:tgtEl>
                                      </p:cBhvr>
                                      <p:from x="100000" y="100000"/>
                                      <p:to x="80000" y="100000"/>
                                    </p:animScale>
                                    <p:anim by="(#ppt_h/3+#ppt_w*0.1)" calcmode="lin" valueType="num">
                                      <p:cBhvr additive="sum">
                                        <p:cTn id="18" dur="200" decel="100000" autoRev="1" fill="hold">
                                          <p:stCondLst>
                                            <p:cond delay="600"/>
                                          </p:stCondLst>
                                        </p:cTn>
                                        <p:tgtEl>
                                          <p:spTgt spid="2">
                                            <p:txEl>
                                              <p:pRg st="1" end="1"/>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2">
                                            <p:txEl>
                                              <p:pRg st="2" end="2"/>
                                            </p:txEl>
                                          </p:spTgt>
                                        </p:tgtEl>
                                        <p:attrNameLst>
                                          <p:attrName>ppt_x</p:attrName>
                                        </p:attrNameLst>
                                      </p:cBhvr>
                                    </p:anim>
                                    <p:anim from="0" to="-1.0" calcmode="lin" valueType="num">
                                      <p:cBhvr>
                                        <p:cTn id="24" dur="200" decel="50000" autoRev="1" fill="hold">
                                          <p:stCondLst>
                                            <p:cond delay="600"/>
                                          </p:stCondLst>
                                        </p:cTn>
                                        <p:tgtEl>
                                          <p:spTgt spid="2">
                                            <p:txEl>
                                              <p:pRg st="2" end="2"/>
                                            </p:txEl>
                                          </p:spTgt>
                                        </p:tgtEl>
                                        <p:attrNameLst>
                                          <p:attrName>xshear</p:attrName>
                                        </p:attrNameLst>
                                      </p:cBhvr>
                                    </p:anim>
                                    <p:animScale>
                                      <p:cBhvr>
                                        <p:cTn id="25" dur="200" decel="100000" autoRev="1" fill="hold">
                                          <p:stCondLst>
                                            <p:cond delay="600"/>
                                          </p:stCondLst>
                                        </p:cTn>
                                        <p:tgtEl>
                                          <p:spTgt spid="2">
                                            <p:txEl>
                                              <p:pRg st="2" end="2"/>
                                            </p:txEl>
                                          </p:spTgt>
                                        </p:tgtEl>
                                      </p:cBhvr>
                                      <p:from x="100000" y="100000"/>
                                      <p:to x="80000" y="100000"/>
                                    </p:animScale>
                                    <p:anim by="(#ppt_h/3+#ppt_w*0.1)" calcmode="lin" valueType="num">
                                      <p:cBhvr additive="sum">
                                        <p:cTn id="26" dur="200" decel="100000" autoRev="1" fill="hold">
                                          <p:stCondLst>
                                            <p:cond delay="600"/>
                                          </p:stCondLst>
                                        </p:cTn>
                                        <p:tgtEl>
                                          <p:spTgt spid="2">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65760" indent="-256032" eaLnBrk="1" fontAlgn="auto" hangingPunct="1">
              <a:spcAft>
                <a:spcPts val="0"/>
              </a:spcAft>
              <a:buFont typeface="Wingdings 3"/>
              <a:buChar char=""/>
              <a:defRPr/>
            </a:pPr>
            <a:r>
              <a:rPr lang="en-US" dirty="0" smtClean="0"/>
              <a:t>The postmodern mindset offers to the Christian Church a unique challenge. Unlike the modern rationalist, the postmodernist will </a:t>
            </a:r>
            <a:r>
              <a:rPr lang="en-US" b="1" dirty="0" smtClean="0"/>
              <a:t>not</a:t>
            </a:r>
            <a:r>
              <a:rPr lang="en-US" dirty="0" smtClean="0"/>
              <a:t> challenge the truth of the Gospel of Jesus Christ. He will merely say, "Yes, but it is your truth." </a:t>
            </a:r>
          </a:p>
          <a:p>
            <a:pPr marL="365760" indent="-256032" eaLnBrk="1" fontAlgn="auto" hangingPunct="1">
              <a:spcAft>
                <a:spcPts val="0"/>
              </a:spcAft>
              <a:buFont typeface="Wingdings 3"/>
              <a:buChar char=""/>
              <a:defRPr/>
            </a:pPr>
            <a:r>
              <a:rPr lang="en-US" dirty="0" smtClean="0"/>
              <a:t>The issue is no longer truth versus error, or right versus wrong as was the case in the modern age. The concept of error or wrong has been removed from the postmodern vocabulary with </a:t>
            </a:r>
            <a:r>
              <a:rPr lang="en-US" b="1" dirty="0" smtClean="0"/>
              <a:t>one exception </a:t>
            </a:r>
            <a:endParaRPr lang="en-US" b="1" dirty="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Postmodernism</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1000"/>
                                        <p:tgtEl>
                                          <p:spTgt spid="2">
                                            <p:txEl>
                                              <p:pRg st="1" end="1"/>
                                            </p:txEl>
                                          </p:spTgt>
                                        </p:tgtEl>
                                      </p:cBhvr>
                                    </p:animEffect>
                                    <p:anim calcmode="lin" valueType="num">
                                      <p:cBhvr>
                                        <p:cTn id="16"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2">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2">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6809</TotalTime>
  <Words>2813</Words>
  <Application>Microsoft Office PowerPoint</Application>
  <PresentationFormat>On-screen Show (4:3)</PresentationFormat>
  <Paragraphs>177</Paragraphs>
  <Slides>23</Slides>
  <Notes>23</Notes>
  <HiddenSlides>0</HiddenSlides>
  <MMClips>0</MMClips>
  <ScaleCrop>false</ScaleCrop>
  <HeadingPairs>
    <vt:vector size="6" baseType="variant">
      <vt:variant>
        <vt:lpstr>Fonts Used</vt:lpstr>
      </vt:variant>
      <vt:variant>
        <vt:i4>6</vt:i4>
      </vt:variant>
      <vt:variant>
        <vt:lpstr>Design Template</vt:lpstr>
      </vt:variant>
      <vt:variant>
        <vt:i4>8</vt:i4>
      </vt:variant>
      <vt:variant>
        <vt:lpstr>Slide Titles</vt:lpstr>
      </vt:variant>
      <vt:variant>
        <vt:i4>23</vt:i4>
      </vt:variant>
    </vt:vector>
  </HeadingPairs>
  <TitlesOfParts>
    <vt:vector size="37" baseType="lpstr">
      <vt:lpstr>Arial</vt:lpstr>
      <vt:lpstr>Lucida Sans Unicode</vt:lpstr>
      <vt:lpstr>Wingdings 3</vt:lpstr>
      <vt:lpstr>Verdana</vt:lpstr>
      <vt:lpstr>Wingdings 2</vt:lpstr>
      <vt:lpstr>Calibri</vt:lpstr>
      <vt:lpstr>Concourse</vt:lpstr>
      <vt:lpstr>Concourse</vt:lpstr>
      <vt:lpstr>Concourse</vt:lpstr>
      <vt:lpstr>Concourse</vt:lpstr>
      <vt:lpstr>Concourse</vt:lpstr>
      <vt:lpstr>Concourse</vt:lpstr>
      <vt:lpstr>Concourse</vt: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Share Your Faith 4/18 – 6/20</dc:title>
  <dc:creator>Owner</dc:creator>
  <cp:lastModifiedBy>TR</cp:lastModifiedBy>
  <cp:revision>127</cp:revision>
  <dcterms:created xsi:type="dcterms:W3CDTF">2010-04-10T18:11:39Z</dcterms:created>
  <dcterms:modified xsi:type="dcterms:W3CDTF">2010-06-01T18:34:15Z</dcterms:modified>
</cp:coreProperties>
</file>