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8" r:id="rId2"/>
    <p:sldId id="257" r:id="rId3"/>
    <p:sldId id="260" r:id="rId4"/>
    <p:sldId id="261" r:id="rId5"/>
    <p:sldId id="264" r:id="rId6"/>
    <p:sldId id="265" r:id="rId7"/>
    <p:sldId id="267" r:id="rId8"/>
    <p:sldId id="279" r:id="rId9"/>
    <p:sldId id="268" r:id="rId10"/>
    <p:sldId id="272" r:id="rId11"/>
    <p:sldId id="271" r:id="rId12"/>
    <p:sldId id="273" r:id="rId13"/>
    <p:sldId id="274" r:id="rId14"/>
    <p:sldId id="275" r:id="rId15"/>
    <p:sldId id="280" r:id="rId16"/>
    <p:sldId id="282" r:id="rId17"/>
    <p:sldId id="277" r:id="rId18"/>
    <p:sldId id="281" r:id="rId19"/>
    <p:sldId id="283" r:id="rId20"/>
    <p:sldId id="284" r:id="rId21"/>
    <p:sldId id="285" r:id="rId22"/>
    <p:sldId id="286" r:id="rId23"/>
    <p:sldId id="287" r:id="rId24"/>
    <p:sldId id="288" r:id="rId25"/>
    <p:sldId id="290" r:id="rId26"/>
    <p:sldId id="293" r:id="rId27"/>
    <p:sldId id="262" r:id="rId28"/>
    <p:sldId id="289" r:id="rId29"/>
    <p:sldId id="291" r:id="rId30"/>
    <p:sldId id="292" r:id="rId31"/>
    <p:sldId id="296" r:id="rId32"/>
    <p:sldId id="297" r:id="rId33"/>
    <p:sldId id="298" r:id="rId34"/>
    <p:sldId id="299" r:id="rId35"/>
    <p:sldId id="300" r:id="rId36"/>
    <p:sldId id="301" r:id="rId37"/>
    <p:sldId id="30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232" autoAdjust="0"/>
  </p:normalViewPr>
  <p:slideViewPr>
    <p:cSldViewPr>
      <p:cViewPr varScale="1">
        <p:scale>
          <a:sx n="56" d="100"/>
          <a:sy n="56" d="100"/>
        </p:scale>
        <p:origin x="-906"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404"/>
    </p:cViewPr>
  </p:sorterViewPr>
  <p:notesViewPr>
    <p:cSldViewPr>
      <p:cViewPr varScale="1">
        <p:scale>
          <a:sx n="56" d="100"/>
          <a:sy n="56" d="100"/>
        </p:scale>
        <p:origin x="-1812"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53FA6A4-CF18-44EA-81E8-2FFB78C827B0}" type="datetimeFigureOut">
              <a:rPr lang="en-US" smtClean="0"/>
              <a:pPr/>
              <a:t>5/18/2010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6BAA5C0-55E3-433F-9BB1-E99266675FE7}"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D5DF-CBF5-4BC2-96B0-9BA8C51AF046}" type="datetimeFigureOut">
              <a:rPr lang="en-US" smtClean="0"/>
              <a:pPr/>
              <a:t>5/18/2010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9F448-7354-44C8-8A10-5E8D86BB4B4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home.att.net/~kmpope/SealofBaruch.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8" Type="http://schemas.openxmlformats.org/officeDocument/2006/relationships/hyperlink" Target="http://en.wikipedia.org/wiki/Hazael" TargetMode="External"/><Relationship Id="rId3" Type="http://schemas.openxmlformats.org/officeDocument/2006/relationships/hyperlink" Target="http://en.wikipedia.org/wiki/Aramaean" TargetMode="External"/><Relationship Id="rId7" Type="http://schemas.openxmlformats.org/officeDocument/2006/relationships/hyperlink" Target="http://en.wikipedia.org/wiki/Damascus" TargetMode="External"/><Relationship Id="rId2" Type="http://schemas.openxmlformats.org/officeDocument/2006/relationships/slide" Target="../slides/slide13.xml"/><Relationship Id="rId1" Type="http://schemas.openxmlformats.org/officeDocument/2006/relationships/notesMaster" Target="../notesMasters/notesMaster1.xml"/><Relationship Id="rId6" Type="http://schemas.openxmlformats.org/officeDocument/2006/relationships/hyperlink" Target="http://en.wikipedia.org/wiki/Davidic_line" TargetMode="External"/><Relationship Id="rId5" Type="http://schemas.openxmlformats.org/officeDocument/2006/relationships/hyperlink" Target="http://en.wikipedia.org/wiki/Israel" TargetMode="External"/><Relationship Id="rId10" Type="http://schemas.openxmlformats.org/officeDocument/2006/relationships/hyperlink" Target="http://en.wikipedia.org/wiki/Hebrew_language" TargetMode="External"/><Relationship Id="rId4" Type="http://schemas.openxmlformats.org/officeDocument/2006/relationships/hyperlink" Target="http://en.wikipedia.org/wiki/Aramaic" TargetMode="External"/><Relationship Id="rId9" Type="http://schemas.openxmlformats.org/officeDocument/2006/relationships/hyperlink" Target="http://en.wikipedia.org/wiki/Biblical_archaeology"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DB6141C-7F4D-41B0-95DA-D21CEB95D060}"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http://www.faithfacts.org/search-for-truth/maps/manuscript-evidence</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http://www.answersingenesis.org/creation/v21/i2/jericho.asp</a:t>
            </a:r>
          </a:p>
          <a:p>
            <a:endParaRPr lang="en-US" dirty="0" smtClean="0"/>
          </a:p>
          <a:p>
            <a:r>
              <a:rPr lang="en-US" dirty="0" smtClean="0"/>
              <a:t>How they</a:t>
            </a:r>
            <a:r>
              <a:rPr lang="en-US" baseline="0" dirty="0" smtClean="0"/>
              <a:t> fell flat and could be climbed over…</a:t>
            </a:r>
          </a:p>
          <a:p>
            <a:r>
              <a:rPr lang="en-US" baseline="0" dirty="0" smtClean="0"/>
              <a:t>The preservation of</a:t>
            </a:r>
            <a:r>
              <a:rPr lang="en-US" dirty="0" smtClean="0"/>
              <a:t> a short stretch of the lower city wall on the north side did not fall as everywhere else</a:t>
            </a:r>
            <a:r>
              <a:rPr lang="en-US" baseline="0" dirty="0" smtClean="0"/>
              <a:t> giving credence to the protection of Rahab’s house.</a:t>
            </a:r>
          </a:p>
          <a:p>
            <a:endParaRPr lang="en-US" baseline="0" dirty="0" smtClean="0"/>
          </a:p>
          <a:p>
            <a:r>
              <a:rPr lang="en-US" dirty="0" smtClean="0"/>
              <a:t>Excavations have shown that the bricks from the collapsed walls formed a ramp against the retaining wall so that the Israelites could merely climb up over the top. The Bible is very precise in its description of how the Israelites entered the city</a:t>
            </a:r>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archaeological find which verifies the historicity of the book of Jeremiah, is the discovery of the Seal of Baruch in 1975. Baruch was the scribe or emanuensis who wrote down the prophecies of Jeremiah. Read more about the Seal of Baruch at: </a:t>
            </a:r>
            <a:r>
              <a:rPr lang="en-US" sz="1200" b="1" kern="1200" dirty="0" smtClean="0">
                <a:solidFill>
                  <a:schemeClr val="tx1"/>
                </a:solidFill>
                <a:latin typeface="+mn-lt"/>
                <a:ea typeface="+mn-ea"/>
                <a:cs typeface="+mn-cs"/>
                <a:hlinkClick r:id="rId3"/>
              </a:rPr>
              <a:t>http://home.att.net/~kmpope/SealofBaruch.html</a:t>
            </a:r>
            <a:r>
              <a:rPr lang="en-US" dirty="0" smtClean="0"/>
              <a:t> </a:t>
            </a:r>
          </a:p>
          <a:p>
            <a:r>
              <a:rPr lang="en-US" sz="1200" kern="1200" dirty="0" smtClean="0">
                <a:solidFill>
                  <a:schemeClr val="tx1"/>
                </a:solidFill>
                <a:latin typeface="+mn-lt"/>
                <a:ea typeface="+mn-ea"/>
                <a:cs typeface="+mn-cs"/>
              </a:rPr>
              <a:t>In 1975, a collection of nearly 250 clay seals were found about 44 miles southwest of Jerusalem. These small lumps of clay that are impressed with a seal, in ancient times served as an official signature for an individual. The clay seals were then attached to documents to identify the sender. Amazingly, among the seals that were found were the names of three Biblical figures mentioned in the 36th chapter of the book of Jeremiah.</a:t>
            </a:r>
            <a:r>
              <a:rPr lang="en-US" dirty="0" smtClean="0"/>
              <a:t> </a:t>
            </a:r>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    The first clay seal is impressed with the following inscription: </a:t>
            </a:r>
            <a:r>
              <a:rPr lang="en-US" sz="1200" b="1" kern="1200" dirty="0" smtClean="0">
                <a:solidFill>
                  <a:schemeClr val="tx1"/>
                </a:solidFill>
                <a:latin typeface="+mn-lt"/>
                <a:ea typeface="+mn-ea"/>
                <a:cs typeface="+mn-cs"/>
              </a:rPr>
              <a:t>Berekhyahu son of Neriyahu the scribe.</a:t>
            </a:r>
            <a:r>
              <a:rPr lang="en-US" dirty="0" smtClean="0"/>
              <a:t> </a:t>
            </a:r>
            <a:r>
              <a:rPr lang="en-US" sz="1200" kern="1200" dirty="0" smtClean="0">
                <a:solidFill>
                  <a:schemeClr val="tx1"/>
                </a:solidFill>
                <a:latin typeface="+mn-lt"/>
                <a:ea typeface="+mn-ea"/>
                <a:cs typeface="+mn-cs"/>
              </a:rPr>
              <a:t>  This is the seal of </a:t>
            </a:r>
            <a:r>
              <a:rPr lang="en-US" sz="1200" b="1" kern="1200" dirty="0" smtClean="0">
                <a:solidFill>
                  <a:schemeClr val="tx1"/>
                </a:solidFill>
                <a:latin typeface="+mn-lt"/>
                <a:ea typeface="+mn-ea"/>
                <a:cs typeface="+mn-cs"/>
              </a:rPr>
              <a:t>Baruch son of Neriah</a:t>
            </a:r>
            <a:r>
              <a:rPr lang="en-US" sz="1200" kern="1200" dirty="0" smtClean="0">
                <a:solidFill>
                  <a:schemeClr val="tx1"/>
                </a:solidFill>
                <a:latin typeface="+mn-lt"/>
                <a:ea typeface="+mn-ea"/>
                <a:cs typeface="+mn-cs"/>
              </a:rPr>
              <a:t> who was the scribe to the prophet Jeremiah. Baruch's full name must have been Berekhyahu. The suffix (yahu) in the ancient Hebrew language is a form of Yahweh (God). The name Baruch means "</a:t>
            </a:r>
            <a:r>
              <a:rPr lang="en-US" sz="1200" b="1" kern="1200" dirty="0" smtClean="0">
                <a:solidFill>
                  <a:schemeClr val="tx1"/>
                </a:solidFill>
                <a:latin typeface="+mn-lt"/>
                <a:ea typeface="+mn-ea"/>
                <a:cs typeface="+mn-cs"/>
              </a:rPr>
              <a:t>the blessed</a:t>
            </a:r>
            <a:r>
              <a:rPr lang="en-US" sz="1200" kern="1200" dirty="0" smtClean="0">
                <a:solidFill>
                  <a:schemeClr val="tx1"/>
                </a:solidFill>
                <a:latin typeface="+mn-lt"/>
                <a:ea typeface="+mn-ea"/>
                <a:cs typeface="+mn-cs"/>
              </a:rPr>
              <a:t>." Berekhyahu means "</a:t>
            </a:r>
            <a:r>
              <a:rPr lang="en-US" sz="1200" b="1" kern="1200" dirty="0" smtClean="0">
                <a:solidFill>
                  <a:schemeClr val="tx1"/>
                </a:solidFill>
                <a:latin typeface="+mn-lt"/>
                <a:ea typeface="+mn-ea"/>
                <a:cs typeface="+mn-cs"/>
              </a:rPr>
              <a:t>the blessed of Yahweh</a:t>
            </a:r>
            <a:r>
              <a:rPr lang="en-US" sz="1200" kern="1200" dirty="0" smtClean="0">
                <a:solidFill>
                  <a:schemeClr val="tx1"/>
                </a:solidFill>
                <a:latin typeface="+mn-lt"/>
                <a:ea typeface="+mn-ea"/>
                <a:cs typeface="+mn-cs"/>
              </a:rPr>
              <a:t>."</a:t>
            </a:r>
            <a:endParaRPr lang="en-US" dirty="0" smtClean="0"/>
          </a:p>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House of David Inscription (also known as the “Tel Dan Inscription”) was discovered in 1994 during excavations at the ancient city of Dan. It is considered by many to be the first reference to the "House of David" discovered outside the biblical text. </a:t>
            </a:r>
            <a:br>
              <a:rPr lang="en-US" dirty="0" smtClean="0"/>
            </a:br>
            <a:endParaRPr lang="en-US" dirty="0" smtClean="0"/>
          </a:p>
          <a:p>
            <a:r>
              <a:rPr lang="en-US" dirty="0" smtClean="0"/>
              <a:t>http://www.allaboutarchaeology.org/the-house-of-david-inscription-faq.htm</a:t>
            </a:r>
          </a:p>
          <a:p>
            <a:endParaRPr lang="en-US" dirty="0" smtClean="0"/>
          </a:p>
          <a:p>
            <a:r>
              <a:rPr lang="en-US" dirty="0" smtClean="0"/>
              <a:t>It was erected by an </a:t>
            </a:r>
            <a:r>
              <a:rPr lang="en-US" dirty="0" smtClean="0">
                <a:hlinkClick r:id="rId3" action="ppaction://hlinkfile" tooltip="Aramaean"/>
              </a:rPr>
              <a:t>Aramaean</a:t>
            </a:r>
            <a:r>
              <a:rPr lang="en-US" dirty="0" smtClean="0"/>
              <a:t> king and contains an </a:t>
            </a:r>
            <a:r>
              <a:rPr lang="en-US" dirty="0" smtClean="0">
                <a:hlinkClick r:id="rId4" action="ppaction://hlinkfile" tooltip="Aramaic"/>
              </a:rPr>
              <a:t>Aramaic</a:t>
            </a:r>
            <a:r>
              <a:rPr lang="en-US" dirty="0" smtClean="0"/>
              <a:t> inscription commemorating victories over local ancient peoples including "</a:t>
            </a:r>
            <a:r>
              <a:rPr lang="en-US" dirty="0" smtClean="0">
                <a:hlinkClick r:id="rId5" action="ppaction://hlinkfile" tooltip="Israel"/>
              </a:rPr>
              <a:t>Israel</a:t>
            </a:r>
            <a:r>
              <a:rPr lang="en-US" dirty="0" smtClean="0"/>
              <a:t>" and the "</a:t>
            </a:r>
            <a:r>
              <a:rPr lang="en-US" dirty="0" smtClean="0">
                <a:hlinkClick r:id="rId6" action="ppaction://hlinkfile" tooltip="Davidic line"/>
              </a:rPr>
              <a:t>House of David</a:t>
            </a:r>
            <a:r>
              <a:rPr lang="en-US" dirty="0" smtClean="0"/>
              <a:t>." Its author is unknown, but may be a king of </a:t>
            </a:r>
            <a:r>
              <a:rPr lang="en-US" dirty="0" smtClean="0">
                <a:hlinkClick r:id="rId7" action="ppaction://hlinkfile" tooltip="Damascus"/>
              </a:rPr>
              <a:t>Damascus</a:t>
            </a:r>
            <a:r>
              <a:rPr lang="en-US" dirty="0" smtClean="0"/>
              <a:t>, </a:t>
            </a:r>
            <a:r>
              <a:rPr lang="en-US" dirty="0" smtClean="0">
                <a:hlinkClick r:id="rId8" action="ppaction://hlinkfile" tooltip="Hazael"/>
              </a:rPr>
              <a:t>Hazael</a:t>
            </a:r>
            <a:r>
              <a:rPr lang="en-US" dirty="0" smtClean="0"/>
              <a:t> or one of his sons.</a:t>
            </a:r>
          </a:p>
          <a:p>
            <a:r>
              <a:rPr lang="en-US" dirty="0" smtClean="0"/>
              <a:t>The inscription generated excitement among biblical scholars and </a:t>
            </a:r>
            <a:r>
              <a:rPr lang="en-US" dirty="0" smtClean="0">
                <a:hlinkClick r:id="rId9" action="ppaction://hlinkfile" tooltip="Biblical archaeology"/>
              </a:rPr>
              <a:t>biblical archaeologists</a:t>
            </a:r>
            <a:r>
              <a:rPr lang="en-US" dirty="0" smtClean="0"/>
              <a:t> because the letters '</a:t>
            </a:r>
            <a:r>
              <a:rPr lang="he-IL" dirty="0" smtClean="0"/>
              <a:t>ביתדוד' </a:t>
            </a:r>
            <a:r>
              <a:rPr lang="en-US" dirty="0" smtClean="0"/>
              <a:t>are identical to the </a:t>
            </a:r>
            <a:r>
              <a:rPr lang="en-US" dirty="0" smtClean="0">
                <a:hlinkClick r:id="rId10" action="ppaction://hlinkfile" tooltip="Hebrew language"/>
              </a:rPr>
              <a:t>Hebrew</a:t>
            </a:r>
            <a:r>
              <a:rPr lang="en-US" dirty="0" smtClean="0"/>
              <a:t> for "</a:t>
            </a:r>
            <a:r>
              <a:rPr lang="en-US" dirty="0" smtClean="0">
                <a:hlinkClick r:id="rId6" action="ppaction://hlinkfile" tooltip="Davidic line"/>
              </a:rPr>
              <a:t>house of David</a:t>
            </a:r>
            <a:r>
              <a:rPr lang="en-US" dirty="0" smtClean="0"/>
              <a:t>."</a:t>
            </a:r>
          </a:p>
          <a:p>
            <a:r>
              <a:rPr lang="en-US" dirty="0" smtClean="0"/>
              <a:t>http://en.wikipedia.org/wiki/Tel_Dan_Stele</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19th and 20th centuries archaeologists hit the jackpot, not only identifying </a:t>
            </a:r>
            <a:r>
              <a:rPr lang="en-US" dirty="0" smtClean="0"/>
              <a:t>extra biblical </a:t>
            </a:r>
            <a:r>
              <a:rPr lang="en-US" dirty="0" smtClean="0"/>
              <a:t>references to the Hittite civilization, but by actually finding and excavating the ancient Hittite capital city of Hattusa (modern day Boðazköy in northern Turkey). The rediscovery of this ancient civilization vindicated the Biblical record.</a:t>
            </a:r>
          </a:p>
          <a:p>
            <a:endParaRPr lang="en-US" dirty="0" smtClean="0"/>
          </a:p>
          <a:p>
            <a:r>
              <a:rPr lang="en-US" dirty="0" smtClean="0"/>
              <a:t>http://www.allaboutarchaeology.org/hittite-faq.htm</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http://www.christiananswers.net/q-abr/abr-a008.html</a:t>
            </a:r>
          </a:p>
          <a:p>
            <a:endParaRPr lang="en-US" dirty="0" smtClean="0"/>
          </a:p>
          <a:p>
            <a:r>
              <a:rPr lang="en-US" dirty="0" smtClean="0"/>
              <a:t>Isaiah 20:1 - In the year that the commander came to Ashdod, when Sargon the king of Assyria sent him and he fought against Ashdod and captured it,</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Case For</a:t>
            </a:r>
            <a:r>
              <a:rPr lang="en-US" baseline="0" dirty="0" smtClean="0"/>
              <a:t> Faith, pp. 130 and 131. </a:t>
            </a:r>
          </a:p>
          <a:p>
            <a:endParaRPr lang="en-US" baseline="0" dirty="0" smtClean="0"/>
          </a:p>
          <a:p>
            <a:r>
              <a:rPr lang="en-US" baseline="0" dirty="0" smtClean="0"/>
              <a:t>Hemer’s book, </a:t>
            </a:r>
            <a:r>
              <a:rPr lang="en-US" i="1" baseline="0" dirty="0" smtClean="0"/>
              <a:t>The Book of Acts in The Setting of Hellenistic History .</a:t>
            </a:r>
          </a:p>
          <a:p>
            <a:endParaRPr lang="en-US" i="0" baseline="0" dirty="0" smtClean="0"/>
          </a:p>
          <a:p>
            <a:r>
              <a:rPr lang="en-US" i="0" baseline="0" dirty="0" smtClean="0"/>
              <a:t>Sir William Ramsay started as a skeptic, but after studying Acts he concluded Acts to be accurate in detail.</a:t>
            </a:r>
          </a:p>
          <a:p>
            <a:endParaRPr lang="en-US" i="0" baseline="0" dirty="0" smtClean="0"/>
          </a:p>
          <a:p>
            <a:r>
              <a:rPr lang="en-US" i="0" dirty="0" smtClean="0"/>
              <a:t>Sherwin-White</a:t>
            </a:r>
            <a:r>
              <a:rPr lang="en-US" i="0" baseline="0" dirty="0" smtClean="0"/>
              <a:t> – “For Acts the confirmation of historicity is overwhelming…”</a:t>
            </a:r>
          </a:p>
          <a:p>
            <a:endParaRPr lang="en-US" i="0" baseline="0" dirty="0" smtClean="0"/>
          </a:p>
          <a:p>
            <a:r>
              <a:rPr lang="en-US" i="0" baseline="0" dirty="0" smtClean="0"/>
              <a:t>Archeologist Albright concluded after 40 years of research - moved from being a critic to assenting to the historical accuracy of the NT. </a:t>
            </a:r>
            <a:endParaRPr lang="en-US" i="0"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Geisler as quoted in </a:t>
            </a:r>
            <a:r>
              <a:rPr lang="en-US" i="1" dirty="0" smtClean="0"/>
              <a:t>The Case For Faith</a:t>
            </a:r>
            <a:r>
              <a:rPr lang="en-US" dirty="0" smtClean="0"/>
              <a:t>,</a:t>
            </a:r>
            <a:r>
              <a:rPr lang="en-US" baseline="0" dirty="0" smtClean="0"/>
              <a:t> p. 251. </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330 + Messianic prophecies in the OT, not to mention about 2500 prophecies in the entire Bible.  Only 500 more to be fulfilled. </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here</a:t>
            </a:r>
            <a:r>
              <a:rPr lang="en-US" baseline="0" dirty="0" smtClean="0"/>
              <a:t> is what we cover in the next 10 weeks.  We will start with some of the major objections.</a:t>
            </a:r>
          </a:p>
          <a:p>
            <a:endParaRPr lang="en-US" baseline="0" dirty="0" smtClean="0"/>
          </a:p>
          <a:p>
            <a:r>
              <a:rPr lang="en-US" baseline="0" dirty="0" smtClean="0"/>
              <a:t>Since there are so  many objections we could discuss, in class 5 we address the ones you want to discuss. </a:t>
            </a:r>
            <a:endParaRPr lang="en-US" dirty="0"/>
          </a:p>
        </p:txBody>
      </p:sp>
      <p:sp>
        <p:nvSpPr>
          <p:cNvPr id="4" name="Slide Number Placeholder 3"/>
          <p:cNvSpPr>
            <a:spLocks noGrp="1"/>
          </p:cNvSpPr>
          <p:nvPr>
            <p:ph type="sldNum" sz="quarter" idx="10"/>
          </p:nvPr>
        </p:nvSpPr>
        <p:spPr/>
        <p:txBody>
          <a:bodyPr/>
          <a:lstStyle/>
          <a:p>
            <a:fld id="{FDB6141C-7F4D-41B0-95DA-D21CEB95D060}"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http://www.allabouttruth.org/messianic-prophecy.htm  - List of Messianic prophecies</a:t>
            </a:r>
          </a:p>
          <a:p>
            <a:endParaRPr lang="en-US" dirty="0" smtClean="0"/>
          </a:p>
          <a:p>
            <a:r>
              <a:rPr lang="en-US" dirty="0" smtClean="0"/>
              <a:t>http://home.earthlink.net/~ronrhodes/Jews.html</a:t>
            </a:r>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Yes, one could possibly find one or two prophecies fulfilled in other men, but not all 61 major prophecies! In fact the chance of one man fulfilling even eight prophecies is 1 in 10 to the 17th power (1 in 100,000,000,000,000,000) This has been illustrated by imagining placing 100,000,000,000,000,000 silver dollars on the State of Texas which would result in two feet "sea" of silver wherever you tread! Now it where the odds get interesting. Mark one of the silver dollars distinctively and throw it into the state. Stir it all up and blindfold a man who has one pick to select the marked coin. That's the odds against anyone fulfilling only 8 prophecies, much less what most authorities feel is something like 330 plus Old Testament prophecies in some way fulfilled in the Messiah. To phrase it another way, these incredible odds just illustrated are the same chance that the OT prophets would have had of writing eight prophecies and having them all come true in any one man providing they wrote them in their own wisdom. One can conclude that the fulfillment of even just eight prophecies proves that God inspired the writing of these prophecies to a definiteness which lacks only one chance in 10 to the 17th power! The odds against all 330 plus OT prophecies being fulfilled in one man cannot even be reasonably illustrated, as they are so high!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http://preceptaustin.org/2_timothy_authority_of_god's_word.htm#odds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http://www.reasons.org/fulfilled-prophecy-evidence-reliability-bible  - non messianic prophecies,</a:t>
            </a:r>
            <a:r>
              <a:rPr lang="en-US" baseline="0" dirty="0" smtClean="0"/>
              <a:t> Hugh Ross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http://www.equip.org/articles/bible-reliability</a:t>
            </a:r>
          </a:p>
          <a:p>
            <a:endParaRPr lang="en-US" dirty="0" smtClean="0"/>
          </a:p>
          <a:p>
            <a:r>
              <a:rPr lang="en-US" dirty="0" smtClean="0"/>
              <a:t>in a number of different countries, like, Israel, Babylon (now Iraq), Persia (now Iran), Italy, and Greece. </a:t>
            </a:r>
          </a:p>
          <a:p>
            <a:endParaRPr lang="en-US" dirty="0" smtClean="0"/>
          </a:p>
          <a:p>
            <a:r>
              <a:rPr lang="en-US" dirty="0" smtClean="0"/>
              <a:t>of many different occupations: shepherd, military leader, king priest, farmer, tax collector, fishermen, tent maker, physician, prophets and apostles.</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http://atheismexposed.tripod.com/bible_contradictions.htm </a:t>
            </a:r>
            <a:r>
              <a:rPr lang="en-US" baseline="0" dirty="0" smtClean="0"/>
              <a:t>   - a good resource page</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http://contenderministries.org/discrepancies/contradictions.php#17  - listing of common alleged</a:t>
            </a:r>
            <a:r>
              <a:rPr lang="en-US" baseline="0" dirty="0" smtClean="0"/>
              <a:t> contradictions and answers for them. </a:t>
            </a:r>
          </a:p>
          <a:p>
            <a:r>
              <a:rPr lang="en-US" baseline="0" dirty="0" smtClean="0"/>
              <a:t>This is an example of some of the alleged contradictions……</a:t>
            </a:r>
          </a:p>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The Bible is riddled with repetitions and contradictions, things that the Bible bangers would be quick to point out in anything that they want to criticize. For instance, Genesis 1 and 2 disagree about the order in which things are created, and how satisfied God is about the results of his labors. The flood story is really two interwoven stories that contradict each other on how many of each kind of animal are to be brought into the Ark--is it one pair each or seven pairs each of the "clean" ones? The Gospel of John disagrees with the other three Gospels on the activities of Jesus Christ (how long had he stayed in Jerusalem--a couple of days or a whole year?) and all four Gospels contradict each other on the details of Jesus Christ's last moments and resurrection. The Gospels of Matthew and Luke contradict each other on the genealogy of Jesus Christ's father; though both agree that Joseph was not his real father. Repetitions and contradictions are understandable for a hodgepodge collection of documents, but not for some carefully constructed treatise, reflecting a well-thought-out plan.</a:t>
            </a:r>
          </a:p>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http://www.infidels.org/library/modern/jim_meritt/bible-contradictions.html</a:t>
            </a:r>
          </a:p>
          <a:p>
            <a:endParaRPr lang="en-US" i="1" baseline="0" dirty="0" smtClean="0"/>
          </a:p>
          <a:p>
            <a:endParaRPr lang="en-US" i="1"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Reason for God, </a:t>
            </a:r>
            <a:r>
              <a:rPr lang="en-US" i="0" dirty="0" smtClean="0"/>
              <a:t>Keller,</a:t>
            </a:r>
            <a:r>
              <a:rPr lang="en-US" i="0" baseline="0" dirty="0" smtClean="0"/>
              <a:t> p. 120ff. </a:t>
            </a:r>
            <a:endParaRPr lang="en-US" i="1"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a:t>
            </a:r>
            <a:r>
              <a:rPr lang="en-US" baseline="0" dirty="0" smtClean="0"/>
              <a:t> the last 5 classes we will focus more on practical approaches for personal evangelism starting with the definition of the gospel and ending with the progress of the gospel through out the world. </a:t>
            </a:r>
            <a:endParaRPr lang="en-US" dirty="0"/>
          </a:p>
        </p:txBody>
      </p:sp>
      <p:sp>
        <p:nvSpPr>
          <p:cNvPr id="4" name="Slide Number Placeholder 3"/>
          <p:cNvSpPr>
            <a:spLocks noGrp="1"/>
          </p:cNvSpPr>
          <p:nvPr>
            <p:ph type="sldNum" sz="quarter" idx="10"/>
          </p:nvPr>
        </p:nvSpPr>
        <p:spPr/>
        <p:txBody>
          <a:bodyPr/>
          <a:lstStyle/>
          <a:p>
            <a:fld id="{FDB6141C-7F4D-41B0-95DA-D21CEB95D060}"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Case for Christ</a:t>
            </a:r>
            <a:r>
              <a:rPr lang="en-US" dirty="0" smtClean="0"/>
              <a:t>, p. 140. </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Mark</a:t>
            </a:r>
            <a:r>
              <a:rPr lang="en-US" baseline="0" dirty="0" smtClean="0"/>
              <a:t> 9:21 </a:t>
            </a:r>
            <a:r>
              <a:rPr lang="en-US" i="1" baseline="0" dirty="0" smtClean="0"/>
              <a:t>– </a:t>
            </a:r>
            <a:r>
              <a:rPr lang="en-US" i="1" dirty="0" smtClean="0"/>
              <a:t>Jesus asked the boy's father, "How long has he been like this?" "From childhood," he answered. 22 "It has often thrown him into fire or water to kill him. But if you can do anything, take pity on us and help us." 23 " 'If you can'?" said Jesus. "Everything is possible for him who believes." 24 Immediately the boy's father exclaimed, "I do believe; help me overcome my unbelief !" </a:t>
            </a:r>
          </a:p>
          <a:p>
            <a:endParaRPr lang="en-US" i="1" dirty="0" smtClean="0"/>
          </a:p>
          <a:p>
            <a:r>
              <a:rPr lang="en-US" i="1" dirty="0" smtClean="0"/>
              <a:t>Abraham – “father of</a:t>
            </a:r>
            <a:r>
              <a:rPr lang="en-US" i="1" baseline="0" dirty="0" smtClean="0"/>
              <a:t> faith”  had doubts, did not always to the right thing, and often had impure motives for his action, but….he never gave up on his will to follow God.   </a:t>
            </a:r>
          </a:p>
          <a:p>
            <a:endParaRPr lang="en-US" i="1" baseline="0" dirty="0" smtClean="0"/>
          </a:p>
          <a:p>
            <a:r>
              <a:rPr lang="en-US" i="1" baseline="0" dirty="0" smtClean="0"/>
              <a:t>Note John 12: 42 – “…</a:t>
            </a:r>
            <a:r>
              <a:rPr lang="en-US" dirty="0" smtClean="0"/>
              <a:t>But because of the Pharisees they would not confess their faith for fear they would be put out of the synagogue.</a:t>
            </a:r>
            <a:r>
              <a:rPr lang="en-US" baseline="0" dirty="0" smtClean="0"/>
              <a:t> </a:t>
            </a:r>
            <a:r>
              <a:rPr lang="en-US" dirty="0" smtClean="0"/>
              <a:t>43 for they loved praise from men more than praise from God.”</a:t>
            </a:r>
            <a:endParaRPr lang="en-US" i="1" baseline="0" dirty="0" smtClean="0"/>
          </a:p>
          <a:p>
            <a:endParaRPr lang="en-US" i="1" baseline="0" dirty="0" smtClean="0"/>
          </a:p>
          <a:p>
            <a:endParaRPr lang="en-US" i="1" baseline="0" dirty="0" smtClean="0"/>
          </a:p>
        </p:txBody>
      </p:sp>
      <p:sp>
        <p:nvSpPr>
          <p:cNvPr id="4" name="Slide Number Placeholder 3"/>
          <p:cNvSpPr>
            <a:spLocks noGrp="1"/>
          </p:cNvSpPr>
          <p:nvPr>
            <p:ph type="sldNum" sz="quarter" idx="10"/>
          </p:nvPr>
        </p:nvSpPr>
        <p:spPr/>
        <p:txBody>
          <a:bodyPr/>
          <a:lstStyle/>
          <a:p>
            <a:fld id="{FC19F448-7354-44C8-8A10-5E8D86BB4B43}"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faith never encounters</a:t>
            </a:r>
            <a:r>
              <a:rPr lang="en-US" baseline="0" dirty="0" smtClean="0"/>
              <a:t> doubt, if truth never struggles with error, if good never battles with evil, how can faith know its own power?  In my pilgrimage, if I have to choose between a faith that has stared doubt in the eye and made it blink, or a naïve faith that has never known the firing line of doubt, I will choose the former ever time”</a:t>
            </a:r>
          </a:p>
          <a:p>
            <a:endParaRPr lang="en-US" baseline="0" dirty="0" smtClean="0"/>
          </a:p>
          <a:p>
            <a:r>
              <a:rPr lang="en-US" baseline="0" dirty="0" smtClean="0"/>
              <a:t>Gary Parker…  </a:t>
            </a:r>
            <a:r>
              <a:rPr lang="en-US" i="1" baseline="0" dirty="0" smtClean="0"/>
              <a:t>The Gift of Doubt.  See Case for Faith, p. 243. </a:t>
            </a:r>
            <a:endParaRPr lang="en-US" i="1"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37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can address these</a:t>
            </a:r>
            <a:r>
              <a:rPr lang="en-US" baseline="0" dirty="0" smtClean="0"/>
              <a:t> questions by remembering the acronym MAPS and presenting some basic information to support your position of the Bible as being a reliable source for our faith today. </a:t>
            </a:r>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"Astounding" number of ancient manuscripts extant: 5,000 Greek manuscripts, 10,000 Latin and 9,000 other--totaling over 24,000 manuscript copies or portions of the New Testament. These are dated from 100 to 300 years after the originals. (There are no original manuscripts ["autographs"] extant, but the number and similarity of copies allows scholars to reconstruct the originals.) </a:t>
            </a:r>
          </a:p>
          <a:p>
            <a:r>
              <a:rPr lang="en-US" dirty="0" smtClean="0"/>
              <a:t>http://www.faithfacts.org/search-for-truth/maps/manuscript-evidence</a:t>
            </a:r>
          </a:p>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http://www.carm.org/manuscript-evidence  - Chart</a:t>
            </a:r>
          </a:p>
          <a:p>
            <a:endParaRPr lang="en-US" dirty="0" smtClean="0"/>
          </a:p>
          <a:p>
            <a:r>
              <a:rPr lang="en-US" dirty="0" smtClean="0"/>
              <a:t>Homer's </a:t>
            </a:r>
            <a:r>
              <a:rPr lang="en-US" i="1" dirty="0" smtClean="0"/>
              <a:t>Iliad</a:t>
            </a:r>
            <a:r>
              <a:rPr lang="en-US" dirty="0" smtClean="0"/>
              <a:t>, the most renowned book of ancient Greece, is the second best-preserved literary work of all antiquity, with 643 copies of manuscript support discovered to date. In those copies, there are 764 disputed lines of text, as compared to 40 lines in all the New Testament manuscripts.</a:t>
            </a:r>
          </a:p>
          <a:p>
            <a:endParaRPr lang="en-US" dirty="0" smtClean="0"/>
          </a:p>
          <a:p>
            <a:r>
              <a:rPr lang="en-US" b="1" dirty="0" smtClean="0"/>
              <a:t>In fact, many people are unaware that there are no surviving manuscripts of any of William Shakespeare's 37 plays (written in the 1600's), and scholars have been forced to fill some gaps in his works</a:t>
            </a:r>
            <a:r>
              <a:rPr lang="en-US" dirty="0" smtClean="0"/>
              <a:t>.    http://www.allaboutthejourney.org/bible-manuscripts.htm</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C19F448-7354-44C8-8A10-5E8D86BB4B43}"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http://www.carm.org/manuscript-evidence</a:t>
            </a:r>
          </a:p>
          <a:p>
            <a:endParaRPr lang="en-US" dirty="0" smtClean="0"/>
          </a:p>
          <a:p>
            <a:r>
              <a:rPr lang="en-US" dirty="0" smtClean="0"/>
              <a:t>Also see   http://home.earthlink.net/~ronrhodes/Manuscript.html</a:t>
            </a:r>
          </a:p>
          <a:p>
            <a:endParaRPr lang="en-US" dirty="0" smtClean="0"/>
          </a:p>
        </p:txBody>
      </p:sp>
      <p:sp>
        <p:nvSpPr>
          <p:cNvPr id="4" name="Slide Number Placeholder 3"/>
          <p:cNvSpPr>
            <a:spLocks noGrp="1"/>
          </p:cNvSpPr>
          <p:nvPr>
            <p:ph type="sldNum" sz="quarter" idx="10"/>
          </p:nvPr>
        </p:nvSpPr>
        <p:spPr/>
        <p:txBody>
          <a:bodyPr/>
          <a:lstStyle/>
          <a:p>
            <a:fld id="{FC19F448-7354-44C8-8A10-5E8D86BB4B43}"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7B8F6-9A57-4B88-8DAF-A7FF6F9E32F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BC7F5DA-CA47-41EF-B812-A9F8CE0836D2}" type="datetimeFigureOut">
              <a:rPr lang="en-US" smtClean="0"/>
              <a:pPr/>
              <a:t>5/18/2010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5097B8F6-9A57-4B88-8DAF-A7FF6F9E32FB}"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BC7F5DA-CA47-41EF-B812-A9F8CE0836D2}" type="datetimeFigureOut">
              <a:rPr lang="en-US" smtClean="0"/>
              <a:pPr/>
              <a:t>5/18/2010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97B8F6-9A57-4B88-8DAF-A7FF6F9E32FB}"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1447800"/>
          </a:xfrm>
        </p:spPr>
        <p:txBody>
          <a:bodyPr>
            <a:normAutofit fontScale="90000"/>
          </a:bodyPr>
          <a:lstStyle/>
          <a:p>
            <a:r>
              <a:rPr lang="en-US" dirty="0" smtClean="0"/>
              <a:t>How to Share Your Faith</a:t>
            </a:r>
            <a:br>
              <a:rPr lang="en-US" dirty="0" smtClean="0"/>
            </a:br>
            <a:r>
              <a:rPr lang="en-US" sz="2000" dirty="0" smtClean="0"/>
              <a:t>4/18 – 6/20</a:t>
            </a:r>
            <a:br>
              <a:rPr lang="en-US" sz="2000" dirty="0" smtClean="0"/>
            </a:br>
            <a:r>
              <a:rPr lang="en-US" sz="2000" dirty="0" smtClean="0"/>
              <a:t>5/16/2010</a:t>
            </a:r>
            <a:endParaRPr lang="en-US" dirty="0"/>
          </a:p>
        </p:txBody>
      </p:sp>
      <p:sp>
        <p:nvSpPr>
          <p:cNvPr id="3" name="Subtitle 2"/>
          <p:cNvSpPr>
            <a:spLocks noGrp="1"/>
          </p:cNvSpPr>
          <p:nvPr>
            <p:ph type="subTitle" idx="1"/>
          </p:nvPr>
        </p:nvSpPr>
        <p:spPr>
          <a:xfrm>
            <a:off x="1143000" y="4114800"/>
            <a:ext cx="6400800" cy="1676400"/>
          </a:xfrm>
        </p:spPr>
        <p:txBody>
          <a:bodyPr>
            <a:normAutofit/>
          </a:bodyPr>
          <a:lstStyle/>
          <a:p>
            <a:pPr algn="ctr"/>
            <a:r>
              <a:rPr lang="en-US" dirty="0"/>
              <a:t>Answers To Those Who </a:t>
            </a:r>
            <a:r>
              <a:rPr lang="en-US" dirty="0" smtClean="0"/>
              <a:t>Object</a:t>
            </a:r>
          </a:p>
          <a:p>
            <a:pPr algn="ctr"/>
            <a:r>
              <a:rPr lang="en-US" dirty="0" smtClean="0"/>
              <a:t>Answers For Those Willing to Listen</a:t>
            </a:r>
            <a:endParaRPr lang="en-US" dirty="0"/>
          </a:p>
          <a:p>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pPr algn="ctr"/>
            <a:r>
              <a:rPr lang="en-US" sz="5400" dirty="0" smtClean="0"/>
              <a:t>Can You TRUST the BIBLE?</a:t>
            </a:r>
            <a:endParaRPr lang="en-US" dirty="0"/>
          </a:p>
        </p:txBody>
      </p:sp>
      <p:sp>
        <p:nvSpPr>
          <p:cNvPr id="3" name="Content Placeholder 2"/>
          <p:cNvSpPr>
            <a:spLocks noGrp="1"/>
          </p:cNvSpPr>
          <p:nvPr>
            <p:ph idx="1"/>
          </p:nvPr>
        </p:nvSpPr>
        <p:spPr>
          <a:xfrm>
            <a:off x="457200" y="1371600"/>
            <a:ext cx="8229600" cy="4953000"/>
          </a:xfrm>
        </p:spPr>
        <p:txBody>
          <a:bodyPr/>
          <a:lstStyle/>
          <a:p>
            <a:pPr algn="ctr">
              <a:buNone/>
            </a:pPr>
            <a:r>
              <a:rPr lang="en-US" dirty="0" smtClean="0">
                <a:latin typeface="Algerian" pitchFamily="82" charset="0"/>
              </a:rPr>
              <a:t>OLD TESTAMENT  Manuscript evidence</a:t>
            </a:r>
          </a:p>
          <a:p>
            <a:pPr algn="ctr">
              <a:buNone/>
            </a:pPr>
            <a:endParaRPr lang="en-US" dirty="0" smtClean="0"/>
          </a:p>
          <a:p>
            <a:pPr>
              <a:buNone/>
            </a:pPr>
            <a:r>
              <a:rPr lang="en-US" dirty="0" smtClean="0"/>
              <a:t>The Dead Sea Scrolls discovered in 1947 are dated from the third century B.C. to the first century A.D. </a:t>
            </a:r>
          </a:p>
          <a:p>
            <a:pPr>
              <a:buNone/>
            </a:pPr>
            <a:r>
              <a:rPr lang="en-US" dirty="0" smtClean="0"/>
              <a:t>These manuscripts predate by 1000 years the previous oldest manuscripts. They represent every Old Testament book except Esther (as well as non-biblical writings). </a:t>
            </a:r>
          </a:p>
          <a:p>
            <a:pPr>
              <a:buNone/>
            </a:pPr>
            <a:r>
              <a:rPr lang="en-US" dirty="0" smtClean="0"/>
              <a:t>There is word for word identity in more than 95% of the cases, and the 5% variation consists mostly of slips of the pen and spelling.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from="(-#ppt_w/2)" to="(#ppt_x)" calcmode="lin" valueType="num">
                                      <p:cBhvr>
                                        <p:cTn id="7" dur="600" fill="hold">
                                          <p:stCondLst>
                                            <p:cond delay="0"/>
                                          </p:stCondLst>
                                        </p:cTn>
                                        <p:tgtEl>
                                          <p:spTgt spid="3">
                                            <p:txEl>
                                              <p:pRg st="2" end="2"/>
                                            </p:txEl>
                                          </p:spTgt>
                                        </p:tgtEl>
                                        <p:attrNameLst>
                                          <p:attrName>ppt_x</p:attrName>
                                        </p:attrNameLst>
                                      </p:cBhvr>
                                    </p:anim>
                                    <p:anim from="0" to="-1.0" calcmode="lin" valueType="num">
                                      <p:cBhvr>
                                        <p:cTn id="8" dur="200" decel="50000" autoRev="1" fill="hold">
                                          <p:stCondLst>
                                            <p:cond delay="600"/>
                                          </p:stCondLst>
                                        </p:cTn>
                                        <p:tgtEl>
                                          <p:spTgt spid="3">
                                            <p:txEl>
                                              <p:pRg st="2" end="2"/>
                                            </p:txEl>
                                          </p:spTgt>
                                        </p:tgtEl>
                                        <p:attrNameLst>
                                          <p:attrName>xshear</p:attrName>
                                        </p:attrNameLst>
                                      </p:cBhvr>
                                    </p:anim>
                                    <p:animScale>
                                      <p:cBhvr>
                                        <p:cTn id="9" dur="200" decel="100000" autoRev="1" fill="hold">
                                          <p:stCondLst>
                                            <p:cond delay="600"/>
                                          </p:stCondLst>
                                        </p:cTn>
                                        <p:tgtEl>
                                          <p:spTgt spid="3">
                                            <p:txEl>
                                              <p:pRg st="2" end="2"/>
                                            </p:txEl>
                                          </p:spTgt>
                                        </p:tgtEl>
                                      </p:cBhvr>
                                      <p:from x="100000" y="100000"/>
                                      <p:to x="80000" y="100000"/>
                                    </p:animScale>
                                    <p:anim by="(#ppt_h/3+#ppt_w*0.1)" calcmode="lin" valueType="num">
                                      <p:cBhvr additive="sum">
                                        <p:cTn id="10" dur="200" decel="100000" autoRev="1" fill="hold">
                                          <p:stCondLst>
                                            <p:cond delay="600"/>
                                          </p:stCondLst>
                                        </p:cTn>
                                        <p:tgtEl>
                                          <p:spTgt spid="3">
                                            <p:txEl>
                                              <p:pRg st="2" end="2"/>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from="(-#ppt_w/2)" to="(#ppt_x)" calcmode="lin" valueType="num">
                                      <p:cBhvr>
                                        <p:cTn id="15" dur="600" fill="hold">
                                          <p:stCondLst>
                                            <p:cond delay="0"/>
                                          </p:stCondLst>
                                        </p:cTn>
                                        <p:tgtEl>
                                          <p:spTgt spid="3">
                                            <p:txEl>
                                              <p:pRg st="3" end="3"/>
                                            </p:txEl>
                                          </p:spTgt>
                                        </p:tgtEl>
                                        <p:attrNameLst>
                                          <p:attrName>ppt_x</p:attrName>
                                        </p:attrNameLst>
                                      </p:cBhvr>
                                    </p:anim>
                                    <p:anim from="0" to="-1.0" calcmode="lin" valueType="num">
                                      <p:cBhvr>
                                        <p:cTn id="16" dur="200" decel="50000" autoRev="1" fill="hold">
                                          <p:stCondLst>
                                            <p:cond delay="600"/>
                                          </p:stCondLst>
                                        </p:cTn>
                                        <p:tgtEl>
                                          <p:spTgt spid="3">
                                            <p:txEl>
                                              <p:pRg st="3" end="3"/>
                                            </p:txEl>
                                          </p:spTgt>
                                        </p:tgtEl>
                                        <p:attrNameLst>
                                          <p:attrName>xshear</p:attrName>
                                        </p:attrNameLst>
                                      </p:cBhvr>
                                    </p:anim>
                                    <p:animScale>
                                      <p:cBhvr>
                                        <p:cTn id="17" dur="200" decel="100000" autoRev="1" fill="hold">
                                          <p:stCondLst>
                                            <p:cond delay="600"/>
                                          </p:stCondLst>
                                        </p:cTn>
                                        <p:tgtEl>
                                          <p:spTgt spid="3">
                                            <p:txEl>
                                              <p:pRg st="3" end="3"/>
                                            </p:txEl>
                                          </p:spTgt>
                                        </p:tgtEl>
                                      </p:cBhvr>
                                      <p:from x="100000" y="100000"/>
                                      <p:to x="80000" y="100000"/>
                                    </p:animScale>
                                    <p:anim by="(#ppt_h/3+#ppt_w*0.1)" calcmode="lin" valueType="num">
                                      <p:cBhvr additive="sum">
                                        <p:cTn id="18" dur="200" decel="100000" autoRev="1" fill="hold">
                                          <p:stCondLst>
                                            <p:cond delay="600"/>
                                          </p:stCondLst>
                                        </p:cTn>
                                        <p:tgtEl>
                                          <p:spTgt spid="3">
                                            <p:txEl>
                                              <p:pRg st="3" end="3"/>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from="(-#ppt_w/2)" to="(#ppt_x)" calcmode="lin" valueType="num">
                                      <p:cBhvr>
                                        <p:cTn id="23" dur="600" fill="hold">
                                          <p:stCondLst>
                                            <p:cond delay="0"/>
                                          </p:stCondLst>
                                        </p:cTn>
                                        <p:tgtEl>
                                          <p:spTgt spid="3">
                                            <p:txEl>
                                              <p:pRg st="4" end="4"/>
                                            </p:txEl>
                                          </p:spTgt>
                                        </p:tgtEl>
                                        <p:attrNameLst>
                                          <p:attrName>ppt_x</p:attrName>
                                        </p:attrNameLst>
                                      </p:cBhvr>
                                    </p:anim>
                                    <p:anim from="0" to="-1.0" calcmode="lin" valueType="num">
                                      <p:cBhvr>
                                        <p:cTn id="24" dur="200" decel="50000" autoRev="1" fill="hold">
                                          <p:stCondLst>
                                            <p:cond delay="600"/>
                                          </p:stCondLst>
                                        </p:cTn>
                                        <p:tgtEl>
                                          <p:spTgt spid="3">
                                            <p:txEl>
                                              <p:pRg st="4" end="4"/>
                                            </p:txEl>
                                          </p:spTgt>
                                        </p:tgtEl>
                                        <p:attrNameLst>
                                          <p:attrName>xshear</p:attrName>
                                        </p:attrNameLst>
                                      </p:cBhvr>
                                    </p:anim>
                                    <p:animScale>
                                      <p:cBhvr>
                                        <p:cTn id="25" dur="200" decel="100000" autoRev="1" fill="hold">
                                          <p:stCondLst>
                                            <p:cond delay="600"/>
                                          </p:stCondLst>
                                        </p:cTn>
                                        <p:tgtEl>
                                          <p:spTgt spid="3">
                                            <p:txEl>
                                              <p:pRg st="4" end="4"/>
                                            </p:txEl>
                                          </p:spTgt>
                                        </p:tgtEl>
                                      </p:cBhvr>
                                      <p:from x="100000" y="100000"/>
                                      <p:to x="80000" y="100000"/>
                                    </p:animScale>
                                    <p:anim by="(#ppt_h/3+#ppt_w*0.1)" calcmode="lin" valueType="num">
                                      <p:cBhvr additive="sum">
                                        <p:cTn id="26" dur="200" decel="100000" autoRev="1" fill="hold">
                                          <p:stCondLst>
                                            <p:cond delay="600"/>
                                          </p:stCondLst>
                                        </p:cTn>
                                        <p:tgtEl>
                                          <p:spTgt spid="3">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sz="5400" dirty="0" smtClean="0"/>
              <a:t>Can You TRUST the BIBLE?</a:t>
            </a:r>
            <a:endParaRPr lang="en-US" dirty="0"/>
          </a:p>
        </p:txBody>
      </p:sp>
      <p:sp>
        <p:nvSpPr>
          <p:cNvPr id="4" name="Text Placeholder 3"/>
          <p:cNvSpPr>
            <a:spLocks noGrp="1"/>
          </p:cNvSpPr>
          <p:nvPr>
            <p:ph type="body" idx="1"/>
          </p:nvPr>
        </p:nvSpPr>
        <p:spPr>
          <a:xfrm>
            <a:off x="457200" y="1828800"/>
            <a:ext cx="4040188" cy="609600"/>
          </a:xfrm>
        </p:spPr>
        <p:txBody>
          <a:bodyPr/>
          <a:lstStyle/>
          <a:p>
            <a:r>
              <a:rPr lang="en-US" dirty="0" smtClean="0">
                <a:latin typeface="Algerian" pitchFamily="82" charset="0"/>
              </a:rPr>
              <a:t>Archeological Evidence</a:t>
            </a:r>
          </a:p>
          <a:p>
            <a:endParaRPr lang="en-US" dirty="0"/>
          </a:p>
        </p:txBody>
      </p:sp>
      <p:sp>
        <p:nvSpPr>
          <p:cNvPr id="5" name="Text Placeholder 4"/>
          <p:cNvSpPr>
            <a:spLocks noGrp="1"/>
          </p:cNvSpPr>
          <p:nvPr>
            <p:ph type="body" sz="half" idx="3"/>
          </p:nvPr>
        </p:nvSpPr>
        <p:spPr/>
        <p:txBody>
          <a:bodyPr/>
          <a:lstStyle/>
          <a:p>
            <a:endParaRPr lang="en-US" dirty="0"/>
          </a:p>
        </p:txBody>
      </p:sp>
      <p:sp>
        <p:nvSpPr>
          <p:cNvPr id="3" name="Content Placeholder 2"/>
          <p:cNvSpPr>
            <a:spLocks noGrp="1"/>
          </p:cNvSpPr>
          <p:nvPr>
            <p:ph sz="quarter" idx="2"/>
          </p:nvPr>
        </p:nvSpPr>
        <p:spPr/>
        <p:txBody>
          <a:bodyPr>
            <a:normAutofit/>
          </a:bodyPr>
          <a:lstStyle/>
          <a:p>
            <a:pPr>
              <a:buNone/>
            </a:pPr>
            <a:r>
              <a:rPr lang="en-US" dirty="0" smtClean="0"/>
              <a:t>Joshua 6 – Walls of Jericho</a:t>
            </a:r>
          </a:p>
          <a:p>
            <a:pPr>
              <a:buNone/>
            </a:pPr>
            <a:r>
              <a:rPr lang="en-US" dirty="0" smtClean="0"/>
              <a:t>The archaeological evidence supports the historical accuracy of the biblical account in every detail. Every aspect of the story that could possibly be verified by the findings of archaeology is, in fact, verified.</a:t>
            </a:r>
            <a:endParaRPr lang="en-US" dirty="0">
              <a:latin typeface="Algerian" pitchFamily="82" charset="0"/>
            </a:endParaRPr>
          </a:p>
        </p:txBody>
      </p:sp>
      <p:pic>
        <p:nvPicPr>
          <p:cNvPr id="7" name="Content Placeholder 6" descr="jerichoWall excavation.jpg"/>
          <p:cNvPicPr>
            <a:picLocks noGrp="1" noChangeAspect="1"/>
          </p:cNvPicPr>
          <p:nvPr>
            <p:ph sz="quarter" idx="4"/>
          </p:nvPr>
        </p:nvPicPr>
        <p:blipFill>
          <a:blip r:embed="rId3" cstate="print"/>
          <a:stretch>
            <a:fillRect/>
          </a:stretch>
        </p:blipFill>
        <p:spPr>
          <a:xfrm>
            <a:off x="4572000" y="1828800"/>
            <a:ext cx="4191000" cy="47244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29512"/>
          </a:xfrm>
        </p:spPr>
        <p:txBody>
          <a:bodyPr>
            <a:normAutofit fontScale="90000"/>
          </a:bodyPr>
          <a:lstStyle/>
          <a:p>
            <a:pPr algn="ctr"/>
            <a:r>
              <a:rPr lang="en-US" sz="4800" dirty="0" smtClean="0"/>
              <a:t/>
            </a:r>
            <a:br>
              <a:rPr lang="en-US" sz="4800" dirty="0" smtClean="0"/>
            </a:br>
            <a:r>
              <a:rPr lang="en-US" sz="4800" dirty="0" smtClean="0"/>
              <a:t>Can You TRUST the BIBLE? </a:t>
            </a:r>
            <a:r>
              <a:rPr lang="en-US" sz="2700" dirty="0" smtClean="0">
                <a:latin typeface="Algerian" pitchFamily="82" charset="0"/>
              </a:rPr>
              <a:t>Archeological Evidence</a:t>
            </a:r>
            <a:r>
              <a:rPr lang="en-US" dirty="0" smtClean="0">
                <a:latin typeface="Algerian" pitchFamily="82" charset="0"/>
              </a:rPr>
              <a:t/>
            </a:r>
            <a:br>
              <a:rPr lang="en-US" dirty="0" smtClean="0">
                <a:latin typeface="Algerian" pitchFamily="82" charset="0"/>
              </a:rPr>
            </a:br>
            <a:endParaRPr lang="en-US" dirty="0"/>
          </a:p>
        </p:txBody>
      </p:sp>
      <p:sp>
        <p:nvSpPr>
          <p:cNvPr id="3" name="Text Placeholder 2"/>
          <p:cNvSpPr>
            <a:spLocks noGrp="1"/>
          </p:cNvSpPr>
          <p:nvPr>
            <p:ph type="body" idx="1"/>
          </p:nvPr>
        </p:nvSpPr>
        <p:spPr>
          <a:xfrm>
            <a:off x="457200" y="1524000"/>
            <a:ext cx="4040188" cy="685800"/>
          </a:xfrm>
        </p:spPr>
        <p:txBody>
          <a:bodyPr/>
          <a:lstStyle/>
          <a:p>
            <a:r>
              <a:rPr lang="en-US" dirty="0" smtClean="0"/>
              <a:t>Jeremiah’s Scribe	</a:t>
            </a:r>
            <a:endParaRPr lang="en-US" dirty="0"/>
          </a:p>
        </p:txBody>
      </p:sp>
      <p:sp>
        <p:nvSpPr>
          <p:cNvPr id="4" name="Text Placeholder 3"/>
          <p:cNvSpPr>
            <a:spLocks noGrp="1"/>
          </p:cNvSpPr>
          <p:nvPr>
            <p:ph type="body" sz="half" idx="3"/>
          </p:nvPr>
        </p:nvSpPr>
        <p:spPr>
          <a:xfrm>
            <a:off x="4645025" y="1524001"/>
            <a:ext cx="4041775" cy="685799"/>
          </a:xfrm>
        </p:spPr>
        <p:txBody>
          <a:bodyPr/>
          <a:lstStyle/>
          <a:p>
            <a:r>
              <a:rPr lang="en-US" dirty="0" smtClean="0"/>
              <a:t>Seal of Baruch</a:t>
            </a:r>
            <a:endParaRPr lang="en-US" dirty="0"/>
          </a:p>
        </p:txBody>
      </p:sp>
      <p:sp>
        <p:nvSpPr>
          <p:cNvPr id="5" name="Content Placeholder 4"/>
          <p:cNvSpPr>
            <a:spLocks noGrp="1"/>
          </p:cNvSpPr>
          <p:nvPr>
            <p:ph sz="quarter" idx="2"/>
          </p:nvPr>
        </p:nvSpPr>
        <p:spPr>
          <a:xfrm>
            <a:off x="228600" y="2209800"/>
            <a:ext cx="4268788" cy="4419600"/>
          </a:xfrm>
        </p:spPr>
        <p:txBody>
          <a:bodyPr>
            <a:normAutofit lnSpcReduction="10000"/>
          </a:bodyPr>
          <a:lstStyle/>
          <a:p>
            <a:pPr>
              <a:buNone/>
            </a:pPr>
            <a:r>
              <a:rPr lang="en-US" dirty="0" smtClean="0"/>
              <a:t>In 1986, scholars identified an ancient seal belonging to Baruch, son of Neriah, a scribe who recorded the prophecies of Jeremiah (Jer. 45:1).</a:t>
            </a:r>
          </a:p>
          <a:p>
            <a:pPr>
              <a:buNone/>
            </a:pPr>
            <a:r>
              <a:rPr lang="en-US" dirty="0" smtClean="0"/>
              <a:t>“This is the message which Jeremiah the prophet spoke to Baruch the son of Neriah, when he had written down these words in a book at Jeremiah's dictation, in the fourth year of Jehoiakim the son of Josiah, king of Judah, saying…” </a:t>
            </a:r>
            <a:endParaRPr lang="en-US" dirty="0"/>
          </a:p>
        </p:txBody>
      </p:sp>
      <p:pic>
        <p:nvPicPr>
          <p:cNvPr id="7" name="Content Placeholder 6" descr="baruchseal.jpg"/>
          <p:cNvPicPr>
            <a:picLocks noGrp="1" noChangeAspect="1"/>
          </p:cNvPicPr>
          <p:nvPr>
            <p:ph sz="quarter" idx="4"/>
          </p:nvPr>
        </p:nvPicPr>
        <p:blipFill>
          <a:blip r:embed="rId3" cstate="print"/>
          <a:stretch>
            <a:fillRect/>
          </a:stretch>
        </p:blipFill>
        <p:spPr>
          <a:xfrm>
            <a:off x="4495799" y="2209800"/>
            <a:ext cx="4648201" cy="4648201"/>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
                                            <p:txEl>
                                              <p:pRg st="1" end="1"/>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19200"/>
          </a:xfrm>
        </p:spPr>
        <p:txBody>
          <a:bodyPr>
            <a:normAutofit fontScale="90000"/>
          </a:bodyPr>
          <a:lstStyle/>
          <a:p>
            <a:pPr algn="ctr"/>
            <a:r>
              <a:rPr lang="en-US" sz="5400" dirty="0" smtClean="0"/>
              <a:t>Can You TRUST the BIBLE? </a:t>
            </a:r>
            <a:r>
              <a:rPr lang="en-US" sz="2400" dirty="0" smtClean="0">
                <a:latin typeface="Algerian" pitchFamily="82" charset="0"/>
              </a:rPr>
              <a:t>Archeological Evidence</a:t>
            </a:r>
            <a:endParaRPr lang="en-US" dirty="0">
              <a:latin typeface="Algerian" pitchFamily="82" charset="0"/>
            </a:endParaRPr>
          </a:p>
        </p:txBody>
      </p:sp>
      <p:sp>
        <p:nvSpPr>
          <p:cNvPr id="3" name="Text Placeholder 2"/>
          <p:cNvSpPr>
            <a:spLocks noGrp="1"/>
          </p:cNvSpPr>
          <p:nvPr>
            <p:ph type="body" idx="1"/>
          </p:nvPr>
        </p:nvSpPr>
        <p:spPr>
          <a:xfrm>
            <a:off x="457200" y="1295400"/>
            <a:ext cx="3429000" cy="685800"/>
          </a:xfrm>
        </p:spPr>
        <p:txBody>
          <a:bodyPr/>
          <a:lstStyle/>
          <a:p>
            <a:pPr algn="ctr"/>
            <a:r>
              <a:rPr lang="en-US" dirty="0" smtClean="0"/>
              <a:t>First Reference to House of David</a:t>
            </a:r>
            <a:endParaRPr lang="en-US" dirty="0"/>
          </a:p>
        </p:txBody>
      </p:sp>
      <p:sp>
        <p:nvSpPr>
          <p:cNvPr id="4" name="Text Placeholder 3"/>
          <p:cNvSpPr>
            <a:spLocks noGrp="1"/>
          </p:cNvSpPr>
          <p:nvPr>
            <p:ph type="body" sz="half" idx="3"/>
          </p:nvPr>
        </p:nvSpPr>
        <p:spPr>
          <a:xfrm>
            <a:off x="4645025" y="1295401"/>
            <a:ext cx="4041775" cy="685799"/>
          </a:xfrm>
        </p:spPr>
        <p:txBody>
          <a:bodyPr/>
          <a:lstStyle/>
          <a:p>
            <a:pPr algn="ctr"/>
            <a:r>
              <a:rPr lang="en-US" dirty="0" smtClean="0"/>
              <a:t>Tel Dan Inscription</a:t>
            </a:r>
            <a:endParaRPr lang="en-US" dirty="0"/>
          </a:p>
        </p:txBody>
      </p:sp>
      <p:sp>
        <p:nvSpPr>
          <p:cNvPr id="5" name="Content Placeholder 4"/>
          <p:cNvSpPr>
            <a:spLocks noGrp="1"/>
          </p:cNvSpPr>
          <p:nvPr>
            <p:ph sz="quarter" idx="2"/>
          </p:nvPr>
        </p:nvSpPr>
        <p:spPr>
          <a:xfrm>
            <a:off x="457200" y="2286000"/>
            <a:ext cx="3352800" cy="4074320"/>
          </a:xfrm>
        </p:spPr>
        <p:txBody>
          <a:bodyPr/>
          <a:lstStyle/>
          <a:p>
            <a:pPr>
              <a:buNone/>
            </a:pPr>
            <a:r>
              <a:rPr lang="en-US" dirty="0" smtClean="0"/>
              <a:t>In 1993, archaeologists uncovered a 9th century B.C. inscription at Tel Dan. The words carved into a chunk of basalt refer to the "House of David" and the "King of Israel." </a:t>
            </a:r>
            <a:endParaRPr lang="en-US" dirty="0"/>
          </a:p>
        </p:txBody>
      </p:sp>
      <p:pic>
        <p:nvPicPr>
          <p:cNvPr id="7" name="Content Placeholder 6" descr="bethdaudTelDanInscription.jpg"/>
          <p:cNvPicPr>
            <a:picLocks noGrp="1" noChangeAspect="1"/>
          </p:cNvPicPr>
          <p:nvPr>
            <p:ph sz="quarter" idx="4"/>
          </p:nvPr>
        </p:nvPicPr>
        <p:blipFill>
          <a:blip r:embed="rId3" cstate="print"/>
          <a:stretch>
            <a:fillRect/>
          </a:stretch>
        </p:blipFill>
        <p:spPr>
          <a:xfrm>
            <a:off x="4114801" y="1905000"/>
            <a:ext cx="5029200" cy="4952999"/>
          </a:xfrm>
        </p:spPr>
      </p:pic>
    </p:spTree>
  </p:cSld>
  <p:clrMapOvr>
    <a:masterClrMapping/>
  </p:clrMapOvr>
  <p:transition spd="slow">
    <p:pull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normAutofit fontScale="90000"/>
          </a:bodyPr>
          <a:lstStyle/>
          <a:p>
            <a:pPr algn="ctr"/>
            <a:r>
              <a:rPr lang="en-US" sz="4800" dirty="0" smtClean="0"/>
              <a:t>Can You TRUST the BIBLE? </a:t>
            </a:r>
            <a:br>
              <a:rPr lang="en-US" sz="4800" dirty="0" smtClean="0"/>
            </a:br>
            <a:r>
              <a:rPr lang="en-US" sz="2400" dirty="0" smtClean="0">
                <a:latin typeface="Algerian" pitchFamily="82" charset="0"/>
              </a:rPr>
              <a:t>Archeological Evidence</a:t>
            </a:r>
            <a:endParaRPr lang="en-US" dirty="0">
              <a:latin typeface="Algerian" pitchFamily="82" charset="0"/>
            </a:endParaRPr>
          </a:p>
        </p:txBody>
      </p:sp>
      <p:sp>
        <p:nvSpPr>
          <p:cNvPr id="3" name="Text Placeholder 2"/>
          <p:cNvSpPr>
            <a:spLocks noGrp="1"/>
          </p:cNvSpPr>
          <p:nvPr>
            <p:ph type="body" idx="1"/>
          </p:nvPr>
        </p:nvSpPr>
        <p:spPr>
          <a:xfrm>
            <a:off x="457200" y="1447800"/>
            <a:ext cx="4040188" cy="609600"/>
          </a:xfrm>
        </p:spPr>
        <p:txBody>
          <a:bodyPr/>
          <a:lstStyle/>
          <a:p>
            <a:pPr algn="ctr"/>
            <a:r>
              <a:rPr lang="en-US" sz="3200" dirty="0" smtClean="0"/>
              <a:t>Hittites Discovered</a:t>
            </a:r>
            <a:endParaRPr lang="en-US" sz="3200" dirty="0"/>
          </a:p>
        </p:txBody>
      </p:sp>
      <p:sp>
        <p:nvSpPr>
          <p:cNvPr id="4" name="Text Placeholder 3"/>
          <p:cNvSpPr>
            <a:spLocks noGrp="1"/>
          </p:cNvSpPr>
          <p:nvPr>
            <p:ph type="body" sz="half" idx="3"/>
          </p:nvPr>
        </p:nvSpPr>
        <p:spPr>
          <a:xfrm>
            <a:off x="4645025" y="1295401"/>
            <a:ext cx="4041775" cy="609600"/>
          </a:xfrm>
        </p:spPr>
        <p:txBody>
          <a:bodyPr>
            <a:normAutofit/>
          </a:bodyPr>
          <a:lstStyle/>
          <a:p>
            <a:pPr algn="ctr"/>
            <a:r>
              <a:rPr lang="en-US" dirty="0" smtClean="0"/>
              <a:t>Tablet at Bogazkoy</a:t>
            </a:r>
            <a:endParaRPr lang="en-US" dirty="0"/>
          </a:p>
        </p:txBody>
      </p:sp>
      <p:sp>
        <p:nvSpPr>
          <p:cNvPr id="5" name="Content Placeholder 4"/>
          <p:cNvSpPr>
            <a:spLocks noGrp="1"/>
          </p:cNvSpPr>
          <p:nvPr>
            <p:ph sz="quarter" idx="2"/>
          </p:nvPr>
        </p:nvSpPr>
        <p:spPr/>
        <p:txBody>
          <a:bodyPr/>
          <a:lstStyle/>
          <a:p>
            <a:pPr>
              <a:buNone/>
            </a:pPr>
            <a:r>
              <a:rPr lang="en-US" sz="2800" dirty="0" smtClean="0"/>
              <a:t>The Hittites were once thought to be a Biblical legend, until their capital and records were discovered at Bogazkoy, Turkey.</a:t>
            </a:r>
          </a:p>
          <a:p>
            <a:pPr>
              <a:buNone/>
            </a:pPr>
            <a:endParaRPr lang="en-US" dirty="0"/>
          </a:p>
        </p:txBody>
      </p:sp>
      <p:pic>
        <p:nvPicPr>
          <p:cNvPr id="7" name="Content Placeholder 6" descr="Hittite Tablet.jpg"/>
          <p:cNvPicPr>
            <a:picLocks noGrp="1" noChangeAspect="1"/>
          </p:cNvPicPr>
          <p:nvPr>
            <p:ph sz="quarter" idx="4"/>
          </p:nvPr>
        </p:nvPicPr>
        <p:blipFill>
          <a:blip r:embed="rId3" cstate="print"/>
          <a:stretch>
            <a:fillRect/>
          </a:stretch>
        </p:blipFill>
        <p:spPr>
          <a:xfrm>
            <a:off x="4648200" y="1981200"/>
            <a:ext cx="4191000" cy="4876800"/>
          </a:xfrm>
        </p:spPr>
      </p:pic>
    </p:spTree>
  </p:cSld>
  <p:clrMapOvr>
    <a:masterClrMapping/>
  </p:clrMapOvr>
  <p:transition spd="slow">
    <p:pull dir="l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fontScale="90000"/>
          </a:bodyPr>
          <a:lstStyle/>
          <a:p>
            <a:pPr algn="ctr"/>
            <a:r>
              <a:rPr lang="en-US" sz="4800" dirty="0" smtClean="0"/>
              <a:t>Can You TRUST the BIBLE?  </a:t>
            </a:r>
            <a:br>
              <a:rPr lang="en-US" sz="4800" dirty="0" smtClean="0"/>
            </a:br>
            <a:r>
              <a:rPr lang="en-US" sz="2400" dirty="0" smtClean="0">
                <a:latin typeface="Algerian" pitchFamily="82" charset="0"/>
              </a:rPr>
              <a:t>Archeological Evidence</a:t>
            </a:r>
            <a:endParaRPr lang="en-US" dirty="0">
              <a:latin typeface="Algerian" pitchFamily="82" charset="0"/>
            </a:endParaRPr>
          </a:p>
        </p:txBody>
      </p:sp>
      <p:sp>
        <p:nvSpPr>
          <p:cNvPr id="3" name="Text Placeholder 2"/>
          <p:cNvSpPr>
            <a:spLocks noGrp="1"/>
          </p:cNvSpPr>
          <p:nvPr>
            <p:ph type="body" idx="1"/>
          </p:nvPr>
        </p:nvSpPr>
        <p:spPr>
          <a:xfrm>
            <a:off x="457200" y="1143000"/>
            <a:ext cx="4040188" cy="533400"/>
          </a:xfrm>
        </p:spPr>
        <p:txBody>
          <a:bodyPr/>
          <a:lstStyle/>
          <a:p>
            <a:r>
              <a:rPr lang="en-US" dirty="0" smtClean="0"/>
              <a:t>Sargon’s Palace</a:t>
            </a:r>
            <a:endParaRPr lang="en-US" dirty="0"/>
          </a:p>
        </p:txBody>
      </p:sp>
      <p:sp>
        <p:nvSpPr>
          <p:cNvPr id="4" name="Text Placeholder 3"/>
          <p:cNvSpPr>
            <a:spLocks noGrp="1"/>
          </p:cNvSpPr>
          <p:nvPr>
            <p:ph type="body" sz="half" idx="3"/>
          </p:nvPr>
        </p:nvSpPr>
        <p:spPr>
          <a:xfrm>
            <a:off x="4645025" y="1143001"/>
            <a:ext cx="4041775" cy="533399"/>
          </a:xfrm>
        </p:spPr>
        <p:txBody>
          <a:bodyPr/>
          <a:lstStyle/>
          <a:p>
            <a:r>
              <a:rPr lang="en-US" dirty="0" smtClean="0"/>
              <a:t>Winged Bull of Sargon</a:t>
            </a:r>
            <a:endParaRPr lang="en-US" dirty="0"/>
          </a:p>
        </p:txBody>
      </p:sp>
      <p:sp>
        <p:nvSpPr>
          <p:cNvPr id="5" name="Content Placeholder 4"/>
          <p:cNvSpPr>
            <a:spLocks noGrp="1"/>
          </p:cNvSpPr>
          <p:nvPr>
            <p:ph sz="quarter" idx="2"/>
          </p:nvPr>
        </p:nvSpPr>
        <p:spPr>
          <a:xfrm>
            <a:off x="457200" y="1752600"/>
            <a:ext cx="4040188" cy="4607720"/>
          </a:xfrm>
        </p:spPr>
        <p:txBody>
          <a:bodyPr>
            <a:normAutofit fontScale="92500"/>
          </a:bodyPr>
          <a:lstStyle/>
          <a:p>
            <a:pPr>
              <a:buNone/>
            </a:pPr>
            <a:r>
              <a:rPr lang="en-US" dirty="0" smtClean="0"/>
              <a:t>It was once claimed there was no Assyrian king named Sargon as recorded in Isaiah 20:1, because this name was not known in any other record. </a:t>
            </a:r>
          </a:p>
          <a:p>
            <a:pPr>
              <a:buNone/>
            </a:pPr>
            <a:r>
              <a:rPr lang="en-US" dirty="0" smtClean="0"/>
              <a:t>Then, Sargon's palace was discovered in Khorsabad, Iraq. The very event mentioned in Isaiah 20, his capture of Ashdod, was recorded on the palace walls. What is more, fragments of a stela memorializing the victory were found at Ashdod itself.</a:t>
            </a:r>
            <a:endParaRPr lang="en-US" dirty="0"/>
          </a:p>
        </p:txBody>
      </p:sp>
      <p:pic>
        <p:nvPicPr>
          <p:cNvPr id="7" name="Content Placeholder 6" descr="SargonWingedBull.jpg"/>
          <p:cNvPicPr>
            <a:picLocks noGrp="1" noChangeAspect="1"/>
          </p:cNvPicPr>
          <p:nvPr>
            <p:ph sz="quarter" idx="4"/>
          </p:nvPr>
        </p:nvPicPr>
        <p:blipFill>
          <a:blip r:embed="rId3" cstate="print"/>
          <a:stretch>
            <a:fillRect/>
          </a:stretch>
        </p:blipFill>
        <p:spPr>
          <a:xfrm>
            <a:off x="4495800" y="1752600"/>
            <a:ext cx="4419600" cy="48006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a:bodyPr>
          <a:lstStyle/>
          <a:p>
            <a:pPr algn="ctr"/>
            <a:r>
              <a:rPr lang="en-US" sz="4800" dirty="0" smtClean="0"/>
              <a:t>Can You TRUST the BIBLE?</a:t>
            </a:r>
            <a:endParaRPr lang="en-US" dirty="0"/>
          </a:p>
        </p:txBody>
      </p:sp>
      <p:sp>
        <p:nvSpPr>
          <p:cNvPr id="3" name="Content Placeholder 2"/>
          <p:cNvSpPr>
            <a:spLocks noGrp="1"/>
          </p:cNvSpPr>
          <p:nvPr>
            <p:ph idx="1"/>
          </p:nvPr>
        </p:nvSpPr>
        <p:spPr>
          <a:xfrm>
            <a:off x="457200" y="1600200"/>
            <a:ext cx="8229600" cy="4724400"/>
          </a:xfrm>
        </p:spPr>
        <p:txBody>
          <a:bodyPr>
            <a:normAutofit lnSpcReduction="10000"/>
          </a:bodyPr>
          <a:lstStyle/>
          <a:p>
            <a:pPr algn="ctr">
              <a:buNone/>
            </a:pPr>
            <a:r>
              <a:rPr lang="en-US" dirty="0" smtClean="0">
                <a:latin typeface="Algerian" pitchFamily="82" charset="0"/>
              </a:rPr>
              <a:t>Archeological Evidence</a:t>
            </a:r>
          </a:p>
          <a:p>
            <a:pPr>
              <a:buNone/>
            </a:pPr>
            <a:r>
              <a:rPr lang="en-US" dirty="0" smtClean="0"/>
              <a:t>“…archaeology has confirmed not dozens, but hundreds and hundreds of details from the biblical account of the early church.  Even small details have been corroborated, like which way the wind blows, how deep the water is a certain distance from shore, what kind of disease a particular island had, the names of local officials, and so forth.”  Norm Geisler citing </a:t>
            </a:r>
            <a:r>
              <a:rPr lang="en-US" sz="2400" dirty="0" smtClean="0"/>
              <a:t>Colin J. Hemer – Roman historian</a:t>
            </a:r>
          </a:p>
          <a:p>
            <a:pPr>
              <a:buNone/>
            </a:pPr>
            <a:r>
              <a:rPr lang="en-US" sz="2400" dirty="0" smtClean="0"/>
              <a:t>Sir William Ramsay – Prominent historian/former skeptic</a:t>
            </a:r>
          </a:p>
          <a:p>
            <a:pPr>
              <a:buNone/>
            </a:pPr>
            <a:r>
              <a:rPr lang="en-US" sz="2400" dirty="0" smtClean="0"/>
              <a:t>A.N.Sherwin-White – Oxford historian</a:t>
            </a:r>
          </a:p>
          <a:p>
            <a:pPr>
              <a:buNone/>
            </a:pPr>
            <a:r>
              <a:rPr lang="en-US" sz="2400" dirty="0" smtClean="0"/>
              <a:t>William F. Albright – American School of Oriental Research</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304800"/>
            <a:ext cx="8229600" cy="1066800"/>
          </a:xfrm>
        </p:spPr>
        <p:txBody>
          <a:bodyPr>
            <a:normAutofit/>
          </a:bodyPr>
          <a:lstStyle/>
          <a:p>
            <a:pPr algn="ctr"/>
            <a:r>
              <a:rPr lang="en-US" sz="5400" dirty="0" smtClean="0"/>
              <a:t>Can You TRUST the BIBLE?</a:t>
            </a:r>
            <a:endParaRPr lang="en-US" dirty="0"/>
          </a:p>
        </p:txBody>
      </p:sp>
      <p:sp>
        <p:nvSpPr>
          <p:cNvPr id="8" name="Content Placeholder 7"/>
          <p:cNvSpPr>
            <a:spLocks noGrp="1"/>
          </p:cNvSpPr>
          <p:nvPr>
            <p:ph idx="1"/>
          </p:nvPr>
        </p:nvSpPr>
        <p:spPr>
          <a:xfrm>
            <a:off x="457200" y="1524000"/>
            <a:ext cx="8229600" cy="4800600"/>
          </a:xfrm>
        </p:spPr>
        <p:txBody>
          <a:bodyPr>
            <a:normAutofit fontScale="92500" lnSpcReduction="10000"/>
          </a:bodyPr>
          <a:lstStyle/>
          <a:p>
            <a:pPr algn="ctr">
              <a:buNone/>
            </a:pPr>
            <a:r>
              <a:rPr lang="en-US" dirty="0" smtClean="0">
                <a:latin typeface="Algerian" pitchFamily="82" charset="0"/>
              </a:rPr>
              <a:t>Archeological Evidence</a:t>
            </a:r>
          </a:p>
          <a:p>
            <a:pPr>
              <a:buNone/>
            </a:pPr>
            <a:r>
              <a:rPr lang="en-US" dirty="0" smtClean="0"/>
              <a:t>“There have been thousands-not hundreds- of archaeological finds in the Middle east that support the picture presented in the biblical record”</a:t>
            </a:r>
          </a:p>
          <a:p>
            <a:pPr>
              <a:buNone/>
            </a:pPr>
            <a:r>
              <a:rPr lang="en-US" dirty="0" smtClean="0"/>
              <a:t>Discoveries have confirmed…</a:t>
            </a:r>
          </a:p>
          <a:p>
            <a:pPr>
              <a:buNone/>
            </a:pPr>
            <a:r>
              <a:rPr lang="en-US" dirty="0" smtClean="0"/>
              <a:t>King David, the patriarchs, Sodom and Gomorrah, Jewish captivity, every Assyrian King, Solomon’s temple, Hittites, Philistine gods, and much more.</a:t>
            </a:r>
          </a:p>
          <a:p>
            <a:pPr>
              <a:buNone/>
            </a:pPr>
            <a:r>
              <a:rPr lang="en-US" dirty="0" smtClean="0"/>
              <a:t>“If we can trust the Bible when it’s telling us about straightforward earthly things that can be verified, then we can trust it in areas where we can’t directly verify in in an  empirical way”  Norman Geisler  - author of more than 50 books</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strVal val="#ppt_w*0.05"/>
                                          </p:val>
                                        </p:tav>
                                        <p:tav tm="100000">
                                          <p:val>
                                            <p:strVal val="#ppt_w"/>
                                          </p:val>
                                        </p:tav>
                                      </p:tavLst>
                                    </p:anim>
                                    <p:anim calcmode="lin" valueType="num">
                                      <p:cBhvr>
                                        <p:cTn id="8" dur="500" fill="hold"/>
                                        <p:tgtEl>
                                          <p:spTgt spid="8">
                                            <p:txEl>
                                              <p:pRg st="1" end="1"/>
                                            </p:txEl>
                                          </p:spTgt>
                                        </p:tgtEl>
                                        <p:attrNameLst>
                                          <p:attrName>ppt_h</p:attrName>
                                        </p:attrNameLst>
                                      </p:cBhvr>
                                      <p:tavLst>
                                        <p:tav tm="0">
                                          <p:val>
                                            <p:strVal val="#ppt_h"/>
                                          </p:val>
                                        </p:tav>
                                        <p:tav tm="100000">
                                          <p:val>
                                            <p:strVal val="#ppt_h"/>
                                          </p:val>
                                        </p:tav>
                                      </p:tavLst>
                                    </p:anim>
                                    <p:anim calcmode="lin" valueType="num">
                                      <p:cBhvr>
                                        <p:cTn id="9" dur="500" fill="hold"/>
                                        <p:tgtEl>
                                          <p:spTgt spid="8">
                                            <p:txEl>
                                              <p:pRg st="1" end="1"/>
                                            </p:txEl>
                                          </p:spTgt>
                                        </p:tgtEl>
                                        <p:attrNameLst>
                                          <p:attrName>ppt_x</p:attrName>
                                        </p:attrNameLst>
                                      </p:cBhvr>
                                      <p:tavLst>
                                        <p:tav tm="0">
                                          <p:val>
                                            <p:strVal val="#ppt_x-.2"/>
                                          </p:val>
                                        </p:tav>
                                        <p:tav tm="100000">
                                          <p:val>
                                            <p:strVal val="#ppt_x"/>
                                          </p:val>
                                        </p:tav>
                                      </p:tavLst>
                                    </p:anim>
                                    <p:anim calcmode="lin" valueType="num">
                                      <p:cBhvr>
                                        <p:cTn id="10" dur="500" fill="hold"/>
                                        <p:tgtEl>
                                          <p:spTgt spid="8">
                                            <p:txEl>
                                              <p:pRg st="1" end="1"/>
                                            </p:txEl>
                                          </p:spTgt>
                                        </p:tgtEl>
                                        <p:attrNameLst>
                                          <p:attrName>ppt_y</p:attrName>
                                        </p:attrNameLst>
                                      </p:cBhvr>
                                      <p:tavLst>
                                        <p:tav tm="0">
                                          <p:val>
                                            <p:strVal val="#ppt_y"/>
                                          </p:val>
                                        </p:tav>
                                        <p:tav tm="100000">
                                          <p:val>
                                            <p:strVal val="#ppt_y"/>
                                          </p:val>
                                        </p:tav>
                                      </p:tavLst>
                                    </p:anim>
                                    <p:animEffect transition="in" filter="fade">
                                      <p:cBhvr>
                                        <p:cTn id="11" dur="500"/>
                                        <p:tgtEl>
                                          <p:spTgt spid="8">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nodeType="clickEffect">
                                  <p:stCondLst>
                                    <p:cond delay="0"/>
                                  </p:stCondLst>
                                  <p:childTnLst>
                                    <p:set>
                                      <p:cBhvr>
                                        <p:cTn id="15" dur="1" fill="hold">
                                          <p:stCondLst>
                                            <p:cond delay="0"/>
                                          </p:stCondLst>
                                        </p:cTn>
                                        <p:tgtEl>
                                          <p:spTgt spid="8">
                                            <p:txEl>
                                              <p:pRg st="2" end="2"/>
                                            </p:txEl>
                                          </p:spTgt>
                                        </p:tgtEl>
                                        <p:attrNameLst>
                                          <p:attrName>style.visibility</p:attrName>
                                        </p:attrNameLst>
                                      </p:cBhvr>
                                      <p:to>
                                        <p:strVal val="visible"/>
                                      </p:to>
                                    </p:set>
                                    <p:anim calcmode="lin" valueType="num">
                                      <p:cBhvr>
                                        <p:cTn id="16" dur="500" fill="hold"/>
                                        <p:tgtEl>
                                          <p:spTgt spid="8">
                                            <p:txEl>
                                              <p:pRg st="2" end="2"/>
                                            </p:txEl>
                                          </p:spTgt>
                                        </p:tgtEl>
                                        <p:attrNameLst>
                                          <p:attrName>ppt_w</p:attrName>
                                        </p:attrNameLst>
                                      </p:cBhvr>
                                      <p:tavLst>
                                        <p:tav tm="0">
                                          <p:val>
                                            <p:strVal val="#ppt_w*0.05"/>
                                          </p:val>
                                        </p:tav>
                                        <p:tav tm="100000">
                                          <p:val>
                                            <p:strVal val="#ppt_w"/>
                                          </p:val>
                                        </p:tav>
                                      </p:tavLst>
                                    </p:anim>
                                    <p:anim calcmode="lin" valueType="num">
                                      <p:cBhvr>
                                        <p:cTn id="17" dur="500" fill="hold"/>
                                        <p:tgtEl>
                                          <p:spTgt spid="8">
                                            <p:txEl>
                                              <p:pRg st="2" end="2"/>
                                            </p:txEl>
                                          </p:spTgt>
                                        </p:tgtEl>
                                        <p:attrNameLst>
                                          <p:attrName>ppt_h</p:attrName>
                                        </p:attrNameLst>
                                      </p:cBhvr>
                                      <p:tavLst>
                                        <p:tav tm="0">
                                          <p:val>
                                            <p:strVal val="#ppt_h"/>
                                          </p:val>
                                        </p:tav>
                                        <p:tav tm="100000">
                                          <p:val>
                                            <p:strVal val="#ppt_h"/>
                                          </p:val>
                                        </p:tav>
                                      </p:tavLst>
                                    </p:anim>
                                    <p:anim calcmode="lin" valueType="num">
                                      <p:cBhvr>
                                        <p:cTn id="18" dur="500" fill="hold"/>
                                        <p:tgtEl>
                                          <p:spTgt spid="8">
                                            <p:txEl>
                                              <p:pRg st="2" end="2"/>
                                            </p:txEl>
                                          </p:spTgt>
                                        </p:tgtEl>
                                        <p:attrNameLst>
                                          <p:attrName>ppt_x</p:attrName>
                                        </p:attrNameLst>
                                      </p:cBhvr>
                                      <p:tavLst>
                                        <p:tav tm="0">
                                          <p:val>
                                            <p:strVal val="#ppt_x-.2"/>
                                          </p:val>
                                        </p:tav>
                                        <p:tav tm="100000">
                                          <p:val>
                                            <p:strVal val="#ppt_x"/>
                                          </p:val>
                                        </p:tav>
                                      </p:tavLst>
                                    </p:anim>
                                    <p:anim calcmode="lin" valueType="num">
                                      <p:cBhvr>
                                        <p:cTn id="19" dur="500" fill="hold"/>
                                        <p:tgtEl>
                                          <p:spTgt spid="8">
                                            <p:txEl>
                                              <p:pRg st="2" end="2"/>
                                            </p:txEl>
                                          </p:spTgt>
                                        </p:tgtEl>
                                        <p:attrNameLst>
                                          <p:attrName>ppt_y</p:attrName>
                                        </p:attrNameLst>
                                      </p:cBhvr>
                                      <p:tavLst>
                                        <p:tav tm="0">
                                          <p:val>
                                            <p:strVal val="#ppt_y"/>
                                          </p:val>
                                        </p:tav>
                                        <p:tav tm="100000">
                                          <p:val>
                                            <p:strVal val="#ppt_y"/>
                                          </p:val>
                                        </p:tav>
                                      </p:tavLst>
                                    </p:anim>
                                    <p:animEffect transition="in" filter="fade">
                                      <p:cBhvr>
                                        <p:cTn id="20" dur="500"/>
                                        <p:tgtEl>
                                          <p:spTgt spid="8">
                                            <p:txEl>
                                              <p:pRg st="2" end="2"/>
                                            </p:txEl>
                                          </p:spTgt>
                                        </p:tgtEl>
                                      </p:cBhvr>
                                    </p:animEffect>
                                  </p:childTnLst>
                                </p:cTn>
                              </p:par>
                              <p:par>
                                <p:cTn id="21" presetID="54" presetClass="entr" presetSubtype="0" accel="100000" fill="hold" nodeType="with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anim calcmode="lin" valueType="num">
                                      <p:cBhvr>
                                        <p:cTn id="23" dur="500" fill="hold"/>
                                        <p:tgtEl>
                                          <p:spTgt spid="8">
                                            <p:txEl>
                                              <p:pRg st="3" end="3"/>
                                            </p:txEl>
                                          </p:spTgt>
                                        </p:tgtEl>
                                        <p:attrNameLst>
                                          <p:attrName>ppt_w</p:attrName>
                                        </p:attrNameLst>
                                      </p:cBhvr>
                                      <p:tavLst>
                                        <p:tav tm="0">
                                          <p:val>
                                            <p:strVal val="#ppt_w*0.05"/>
                                          </p:val>
                                        </p:tav>
                                        <p:tav tm="100000">
                                          <p:val>
                                            <p:strVal val="#ppt_w"/>
                                          </p:val>
                                        </p:tav>
                                      </p:tavLst>
                                    </p:anim>
                                    <p:anim calcmode="lin" valueType="num">
                                      <p:cBhvr>
                                        <p:cTn id="24" dur="500" fill="hold"/>
                                        <p:tgtEl>
                                          <p:spTgt spid="8">
                                            <p:txEl>
                                              <p:pRg st="3" end="3"/>
                                            </p:txEl>
                                          </p:spTgt>
                                        </p:tgtEl>
                                        <p:attrNameLst>
                                          <p:attrName>ppt_h</p:attrName>
                                        </p:attrNameLst>
                                      </p:cBhvr>
                                      <p:tavLst>
                                        <p:tav tm="0">
                                          <p:val>
                                            <p:strVal val="#ppt_h"/>
                                          </p:val>
                                        </p:tav>
                                        <p:tav tm="100000">
                                          <p:val>
                                            <p:strVal val="#ppt_h"/>
                                          </p:val>
                                        </p:tav>
                                      </p:tavLst>
                                    </p:anim>
                                    <p:anim calcmode="lin" valueType="num">
                                      <p:cBhvr>
                                        <p:cTn id="25" dur="500" fill="hold"/>
                                        <p:tgtEl>
                                          <p:spTgt spid="8">
                                            <p:txEl>
                                              <p:pRg st="3" end="3"/>
                                            </p:txEl>
                                          </p:spTgt>
                                        </p:tgtEl>
                                        <p:attrNameLst>
                                          <p:attrName>ppt_x</p:attrName>
                                        </p:attrNameLst>
                                      </p:cBhvr>
                                      <p:tavLst>
                                        <p:tav tm="0">
                                          <p:val>
                                            <p:strVal val="#ppt_x-.2"/>
                                          </p:val>
                                        </p:tav>
                                        <p:tav tm="100000">
                                          <p:val>
                                            <p:strVal val="#ppt_x"/>
                                          </p:val>
                                        </p:tav>
                                      </p:tavLst>
                                    </p:anim>
                                    <p:anim calcmode="lin" valueType="num">
                                      <p:cBhvr>
                                        <p:cTn id="26" dur="500" fill="hold"/>
                                        <p:tgtEl>
                                          <p:spTgt spid="8">
                                            <p:txEl>
                                              <p:pRg st="3" end="3"/>
                                            </p:txEl>
                                          </p:spTgt>
                                        </p:tgtEl>
                                        <p:attrNameLst>
                                          <p:attrName>ppt_y</p:attrName>
                                        </p:attrNameLst>
                                      </p:cBhvr>
                                      <p:tavLst>
                                        <p:tav tm="0">
                                          <p:val>
                                            <p:strVal val="#ppt_y"/>
                                          </p:val>
                                        </p:tav>
                                        <p:tav tm="100000">
                                          <p:val>
                                            <p:strVal val="#ppt_y"/>
                                          </p:val>
                                        </p:tav>
                                      </p:tavLst>
                                    </p:anim>
                                    <p:animEffect transition="in" filter="fade">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4" presetClass="entr" presetSubtype="0" accel="100000"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 calcmode="lin" valueType="num">
                                      <p:cBhvr>
                                        <p:cTn id="32" dur="500" fill="hold"/>
                                        <p:tgtEl>
                                          <p:spTgt spid="8">
                                            <p:txEl>
                                              <p:pRg st="4" end="4"/>
                                            </p:txEl>
                                          </p:spTgt>
                                        </p:tgtEl>
                                        <p:attrNameLst>
                                          <p:attrName>ppt_w</p:attrName>
                                        </p:attrNameLst>
                                      </p:cBhvr>
                                      <p:tavLst>
                                        <p:tav tm="0">
                                          <p:val>
                                            <p:strVal val="#ppt_w*0.05"/>
                                          </p:val>
                                        </p:tav>
                                        <p:tav tm="100000">
                                          <p:val>
                                            <p:strVal val="#ppt_w"/>
                                          </p:val>
                                        </p:tav>
                                      </p:tavLst>
                                    </p:anim>
                                    <p:anim calcmode="lin" valueType="num">
                                      <p:cBhvr>
                                        <p:cTn id="33" dur="500" fill="hold"/>
                                        <p:tgtEl>
                                          <p:spTgt spid="8">
                                            <p:txEl>
                                              <p:pRg st="4" end="4"/>
                                            </p:txEl>
                                          </p:spTgt>
                                        </p:tgtEl>
                                        <p:attrNameLst>
                                          <p:attrName>ppt_h</p:attrName>
                                        </p:attrNameLst>
                                      </p:cBhvr>
                                      <p:tavLst>
                                        <p:tav tm="0">
                                          <p:val>
                                            <p:strVal val="#ppt_h"/>
                                          </p:val>
                                        </p:tav>
                                        <p:tav tm="100000">
                                          <p:val>
                                            <p:strVal val="#ppt_h"/>
                                          </p:val>
                                        </p:tav>
                                      </p:tavLst>
                                    </p:anim>
                                    <p:anim calcmode="lin" valueType="num">
                                      <p:cBhvr>
                                        <p:cTn id="34" dur="500" fill="hold"/>
                                        <p:tgtEl>
                                          <p:spTgt spid="8">
                                            <p:txEl>
                                              <p:pRg st="4" end="4"/>
                                            </p:txEl>
                                          </p:spTgt>
                                        </p:tgtEl>
                                        <p:attrNameLst>
                                          <p:attrName>ppt_x</p:attrName>
                                        </p:attrNameLst>
                                      </p:cBhvr>
                                      <p:tavLst>
                                        <p:tav tm="0">
                                          <p:val>
                                            <p:strVal val="#ppt_x-.2"/>
                                          </p:val>
                                        </p:tav>
                                        <p:tav tm="100000">
                                          <p:val>
                                            <p:strVal val="#ppt_x"/>
                                          </p:val>
                                        </p:tav>
                                      </p:tavLst>
                                    </p:anim>
                                    <p:anim calcmode="lin" valueType="num">
                                      <p:cBhvr>
                                        <p:cTn id="35" dur="500" fill="hold"/>
                                        <p:tgtEl>
                                          <p:spTgt spid="8">
                                            <p:txEl>
                                              <p:pRg st="4" end="4"/>
                                            </p:txEl>
                                          </p:spTgt>
                                        </p:tgtEl>
                                        <p:attrNameLst>
                                          <p:attrName>ppt_y</p:attrName>
                                        </p:attrNameLst>
                                      </p:cBhvr>
                                      <p:tavLst>
                                        <p:tav tm="0">
                                          <p:val>
                                            <p:strVal val="#ppt_y"/>
                                          </p:val>
                                        </p:tav>
                                        <p:tav tm="100000">
                                          <p:val>
                                            <p:strVal val="#ppt_y"/>
                                          </p:val>
                                        </p:tav>
                                      </p:tavLst>
                                    </p:anim>
                                    <p:animEffect transition="in" filter="fade">
                                      <p:cBhvr>
                                        <p:cTn id="36"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sz="5400" dirty="0" smtClean="0"/>
              <a:t>Can You TRUST the BIBLE?</a:t>
            </a:r>
            <a:endParaRPr lang="en-US" dirty="0"/>
          </a:p>
        </p:txBody>
      </p:sp>
      <p:sp>
        <p:nvSpPr>
          <p:cNvPr id="3" name="Content Placeholder 2"/>
          <p:cNvSpPr>
            <a:spLocks noGrp="1"/>
          </p:cNvSpPr>
          <p:nvPr>
            <p:ph idx="1"/>
          </p:nvPr>
        </p:nvSpPr>
        <p:spPr>
          <a:xfrm>
            <a:off x="457200" y="1524000"/>
            <a:ext cx="8229600" cy="4800600"/>
          </a:xfrm>
        </p:spPr>
        <p:txBody>
          <a:bodyPr/>
          <a:lstStyle/>
          <a:p>
            <a:pPr algn="ctr">
              <a:buNone/>
            </a:pPr>
            <a:r>
              <a:rPr lang="en-US" dirty="0" smtClean="0">
                <a:latin typeface="Algerian" pitchFamily="82" charset="0"/>
              </a:rPr>
              <a:t>Prophetic Evidence</a:t>
            </a:r>
            <a:endParaRPr lang="en-US" dirty="0">
              <a:latin typeface="Algerian" pitchFamily="82" charset="0"/>
            </a:endParaRPr>
          </a:p>
        </p:txBody>
      </p:sp>
      <p:sp>
        <p:nvSpPr>
          <p:cNvPr id="4" name="Rectangle 3"/>
          <p:cNvSpPr/>
          <p:nvPr/>
        </p:nvSpPr>
        <p:spPr>
          <a:xfrm>
            <a:off x="304800" y="2057400"/>
            <a:ext cx="8382000" cy="3785652"/>
          </a:xfrm>
          <a:prstGeom prst="rect">
            <a:avLst/>
          </a:prstGeom>
        </p:spPr>
        <p:txBody>
          <a:bodyPr wrap="square">
            <a:spAutoFit/>
          </a:bodyPr>
          <a:lstStyle/>
          <a:p>
            <a:pPr>
              <a:buFont typeface="Wingdings" pitchFamily="2" charset="2"/>
              <a:buChar char="§"/>
            </a:pPr>
            <a:r>
              <a:rPr lang="en-US" sz="2400" dirty="0" smtClean="0"/>
              <a:t>Born of a virgin (Isaiah 7:14; Matthew 1:21-23) </a:t>
            </a:r>
          </a:p>
          <a:p>
            <a:pPr>
              <a:buFont typeface="Wingdings" pitchFamily="2" charset="2"/>
              <a:buChar char="§"/>
            </a:pPr>
            <a:r>
              <a:rPr lang="en-US" sz="2400" dirty="0" smtClean="0"/>
              <a:t>A descendant of Abraham (Genesis 12:1-3; 22:18; Matthew 1:1; Galatians 3:16) </a:t>
            </a:r>
          </a:p>
          <a:p>
            <a:pPr>
              <a:buFont typeface="Wingdings" pitchFamily="2" charset="2"/>
              <a:buChar char="§"/>
            </a:pPr>
            <a:r>
              <a:rPr lang="en-US" sz="2400" dirty="0" smtClean="0"/>
              <a:t>Of the tribe of Judah (Genesis 49:10; Luke 3:23, 33; Hebrews 7:14) </a:t>
            </a:r>
          </a:p>
          <a:p>
            <a:pPr>
              <a:buFont typeface="Wingdings" pitchFamily="2" charset="2"/>
              <a:buChar char="§"/>
            </a:pPr>
            <a:r>
              <a:rPr lang="en-US" sz="2400" dirty="0" smtClean="0"/>
              <a:t>Of the house of David (2 Samuel 7:12-16; Matthew 1:1) </a:t>
            </a:r>
          </a:p>
          <a:p>
            <a:pPr>
              <a:buFont typeface="Wingdings" pitchFamily="2" charset="2"/>
              <a:buChar char="§"/>
            </a:pPr>
            <a:r>
              <a:rPr lang="en-US" sz="2400" dirty="0" smtClean="0"/>
              <a:t>Born in Bethlehem (Micah 5:2, Matthew 2:1; Luke 2:4-7) </a:t>
            </a:r>
          </a:p>
          <a:p>
            <a:pPr>
              <a:buFont typeface="Wingdings" pitchFamily="2" charset="2"/>
              <a:buChar char="§"/>
            </a:pPr>
            <a:r>
              <a:rPr lang="en-US" sz="2400" dirty="0" smtClean="0"/>
              <a:t>Taken to Egypt (Hosea 11:1; Matthew 2:14-15) </a:t>
            </a:r>
          </a:p>
          <a:p>
            <a:pPr>
              <a:buFont typeface="Wingdings" pitchFamily="2" charset="2"/>
              <a:buChar char="§"/>
            </a:pPr>
            <a:r>
              <a:rPr lang="en-US" sz="2400" dirty="0" smtClean="0"/>
              <a:t>Herod´s killing of the infants (Jeremiah 31:15; Matthew 2:16-18)</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a:r>
              <a:rPr lang="en-US" sz="4800" dirty="0" smtClean="0"/>
              <a:t>Can You TRUST the BIBLE?</a:t>
            </a:r>
            <a:endParaRPr lang="en-US" dirty="0"/>
          </a:p>
        </p:txBody>
      </p:sp>
      <p:sp>
        <p:nvSpPr>
          <p:cNvPr id="3" name="Content Placeholder 2"/>
          <p:cNvSpPr>
            <a:spLocks noGrp="1"/>
          </p:cNvSpPr>
          <p:nvPr>
            <p:ph idx="1"/>
          </p:nvPr>
        </p:nvSpPr>
        <p:spPr>
          <a:xfrm>
            <a:off x="457200" y="1219200"/>
            <a:ext cx="8229600" cy="5105400"/>
          </a:xfrm>
        </p:spPr>
        <p:txBody>
          <a:bodyPr>
            <a:normAutofit fontScale="92500" lnSpcReduction="10000"/>
          </a:bodyPr>
          <a:lstStyle/>
          <a:p>
            <a:pPr algn="ctr">
              <a:buNone/>
            </a:pPr>
            <a:r>
              <a:rPr lang="en-US" dirty="0" smtClean="0">
                <a:latin typeface="Algerian" pitchFamily="82" charset="0"/>
              </a:rPr>
              <a:t>Prophetic Evidence</a:t>
            </a:r>
          </a:p>
          <a:p>
            <a:pPr algn="ctr">
              <a:buNone/>
            </a:pPr>
            <a:endParaRPr lang="en-US" dirty="0" smtClean="0"/>
          </a:p>
          <a:p>
            <a:pPr>
              <a:buFont typeface="Wingdings" pitchFamily="2" charset="2"/>
              <a:buChar char="§"/>
            </a:pPr>
            <a:r>
              <a:rPr lang="en-US" dirty="0" smtClean="0"/>
              <a:t>Anointed by the Holy Spirit (Isaiah 11:2; Matthew 3:16-17) </a:t>
            </a:r>
          </a:p>
          <a:p>
            <a:pPr>
              <a:buFont typeface="Wingdings" pitchFamily="2" charset="2"/>
              <a:buChar char="§"/>
            </a:pPr>
            <a:r>
              <a:rPr lang="en-US" dirty="0" smtClean="0"/>
              <a:t>Heralded by the messenger of the Lord (John the Baptist) (Isaiah 40:3-5; Malachi 3:1; Matthew 3:1-3) </a:t>
            </a:r>
          </a:p>
          <a:p>
            <a:pPr>
              <a:buFont typeface="Wingdings" pitchFamily="2" charset="2"/>
              <a:buChar char="§"/>
            </a:pPr>
            <a:r>
              <a:rPr lang="en-US" dirty="0" smtClean="0"/>
              <a:t>Would perform miracles (Isaiah 35:5-6; Matthew 9:35) </a:t>
            </a:r>
          </a:p>
          <a:p>
            <a:pPr>
              <a:buFont typeface="Wingdings" pitchFamily="2" charset="2"/>
              <a:buChar char="§"/>
            </a:pPr>
            <a:r>
              <a:rPr lang="en-US" dirty="0" smtClean="0"/>
              <a:t>Would preach good news (Isaiah 61:1; Luke 4:14-21) </a:t>
            </a:r>
          </a:p>
          <a:p>
            <a:pPr>
              <a:buFont typeface="Wingdings" pitchFamily="2" charset="2"/>
              <a:buChar char="§"/>
            </a:pPr>
            <a:r>
              <a:rPr lang="en-US" dirty="0" smtClean="0"/>
              <a:t>Would minister in Galilee (Isaiah 9:1; Matthew 4:12-16)</a:t>
            </a:r>
          </a:p>
          <a:p>
            <a:pPr>
              <a:buFont typeface="Wingdings" pitchFamily="2" charset="2"/>
              <a:buChar char="§"/>
            </a:pPr>
            <a:r>
              <a:rPr lang="en-US" dirty="0" smtClean="0"/>
              <a:t>Would cleanse the Temple (Malachi 3:1; Matthew 21:12-13) </a:t>
            </a:r>
          </a:p>
          <a:p>
            <a:pPr>
              <a:buFont typeface="Wingdings" pitchFamily="2" charset="2"/>
              <a:buChar char="§"/>
            </a:pPr>
            <a:r>
              <a:rPr lang="en-US" dirty="0" smtClean="0"/>
              <a:t>Would first present Himself as King 173,880 days from the decree to rebuild Jerusalem (Daniel 9:25; Matthew 21:4-11) </a:t>
            </a:r>
          </a:p>
          <a:p>
            <a:pPr>
              <a:buFont typeface="Wingdings" pitchFamily="2" charset="2"/>
              <a:buChar char="§"/>
            </a:pPr>
            <a:r>
              <a:rPr lang="en-US" dirty="0" smtClean="0"/>
              <a:t>Would enter Jerusalem as a king on a donkey (Zechariah 9:9; Matthew 21:4-9)</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pPr algn="ctr"/>
            <a:r>
              <a:rPr lang="en-US" dirty="0" smtClean="0"/>
              <a:t>Answers To Those Who Object</a:t>
            </a:r>
            <a:br>
              <a:rPr lang="en-US" dirty="0" smtClean="0"/>
            </a:br>
            <a:endParaRPr lang="en-US" dirty="0"/>
          </a:p>
        </p:txBody>
      </p:sp>
      <p:sp>
        <p:nvSpPr>
          <p:cNvPr id="3" name="Content Placeholder 2"/>
          <p:cNvSpPr>
            <a:spLocks noGrp="1"/>
          </p:cNvSpPr>
          <p:nvPr>
            <p:ph idx="1"/>
          </p:nvPr>
        </p:nvSpPr>
        <p:spPr>
          <a:xfrm>
            <a:off x="457200" y="838200"/>
            <a:ext cx="8229600" cy="5287963"/>
          </a:xfrm>
        </p:spPr>
        <p:txBody>
          <a:bodyPr>
            <a:normAutofit/>
          </a:bodyPr>
          <a:lstStyle/>
          <a:p>
            <a:r>
              <a:rPr lang="en-US" sz="3200" dirty="0" smtClean="0"/>
              <a:t>Introduction: Absolute Truth in a Relativistic Society – Exclusive Christian Claims are Offensive</a:t>
            </a:r>
          </a:p>
          <a:p>
            <a:r>
              <a:rPr lang="en-US" sz="3200" dirty="0" smtClean="0"/>
              <a:t> Church History is Littered With Oppression and Violence</a:t>
            </a:r>
          </a:p>
          <a:p>
            <a:r>
              <a:rPr lang="en-US" sz="3200" dirty="0" smtClean="0"/>
              <a:t>How Could a Loving God Allow Evil, Suffering, and Hell?</a:t>
            </a:r>
          </a:p>
          <a:p>
            <a:r>
              <a:rPr lang="en-US" sz="3200" dirty="0" smtClean="0"/>
              <a:t>Evolution Explains Life – Who Needs God?</a:t>
            </a:r>
          </a:p>
          <a:p>
            <a:r>
              <a:rPr lang="en-US" sz="3200" dirty="0" smtClean="0"/>
              <a:t>Other Objections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3" end="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p:cTn id="55"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6"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7"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8"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9"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60"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61"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2"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pPr algn="ctr"/>
            <a:r>
              <a:rPr lang="en-US" sz="5400" dirty="0" smtClean="0"/>
              <a:t>Can You TRUST the BIBLE?</a:t>
            </a:r>
            <a:endParaRPr lang="en-US" dirty="0"/>
          </a:p>
        </p:txBody>
      </p:sp>
      <p:sp>
        <p:nvSpPr>
          <p:cNvPr id="3" name="Content Placeholder 2"/>
          <p:cNvSpPr>
            <a:spLocks noGrp="1"/>
          </p:cNvSpPr>
          <p:nvPr>
            <p:ph idx="1"/>
          </p:nvPr>
        </p:nvSpPr>
        <p:spPr>
          <a:xfrm>
            <a:off x="457200" y="1524000"/>
            <a:ext cx="8229600" cy="4800600"/>
          </a:xfrm>
        </p:spPr>
        <p:txBody>
          <a:bodyPr>
            <a:normAutofit fontScale="92500"/>
          </a:bodyPr>
          <a:lstStyle/>
          <a:p>
            <a:pPr algn="ctr">
              <a:buNone/>
            </a:pPr>
            <a:r>
              <a:rPr lang="en-US" dirty="0" smtClean="0">
                <a:latin typeface="Algerian" pitchFamily="82" charset="0"/>
              </a:rPr>
              <a:t>Prophetic Evidence</a:t>
            </a:r>
          </a:p>
          <a:p>
            <a:pPr algn="ctr">
              <a:buNone/>
            </a:pPr>
            <a:endParaRPr lang="en-US" dirty="0" smtClean="0"/>
          </a:p>
          <a:p>
            <a:r>
              <a:rPr lang="en-US" dirty="0" smtClean="0"/>
              <a:t>Die a humiliating death (Psalm 22; Isaiah 53) involving: </a:t>
            </a:r>
          </a:p>
          <a:p>
            <a:pPr lvl="1"/>
            <a:r>
              <a:rPr lang="en-US" dirty="0" smtClean="0"/>
              <a:t>rejection (Isaiah 53:3; John 1:10-11; 7:5,48) </a:t>
            </a:r>
          </a:p>
          <a:p>
            <a:pPr lvl="1"/>
            <a:r>
              <a:rPr lang="en-US" dirty="0" smtClean="0"/>
              <a:t>betrayal by a friend (Psalm 41:9; Luke 22:3-4; John 13:18) </a:t>
            </a:r>
          </a:p>
          <a:p>
            <a:pPr lvl="1"/>
            <a:r>
              <a:rPr lang="en-US" dirty="0" smtClean="0"/>
              <a:t>sold for 30 pieces of silver (Zechariah 11:12; Matthew 26:14-15) </a:t>
            </a:r>
          </a:p>
          <a:p>
            <a:pPr lvl="1"/>
            <a:r>
              <a:rPr lang="en-US" dirty="0" smtClean="0"/>
              <a:t>silence before His accusers (Isaiah 53:7; Matthew 27:12-14) </a:t>
            </a:r>
          </a:p>
          <a:p>
            <a:pPr lvl="1"/>
            <a:r>
              <a:rPr lang="en-US" dirty="0" smtClean="0"/>
              <a:t>being mocked (Psalm 22: 7-8; Matthew 27:31) </a:t>
            </a:r>
          </a:p>
          <a:p>
            <a:pPr lvl="1"/>
            <a:r>
              <a:rPr lang="en-US" dirty="0" smtClean="0"/>
              <a:t>beaten (Isaiah 52:14; Matthew 27:26) </a:t>
            </a:r>
          </a:p>
          <a:p>
            <a:pPr lvl="1"/>
            <a:r>
              <a:rPr lang="en-US" dirty="0" smtClean="0"/>
              <a:t>spit upon (Isaiah 50:6; Matthew 27:30)</a:t>
            </a:r>
          </a:p>
          <a:p>
            <a:pPr>
              <a:buFont typeface="Wingdings" pitchFamily="2" charset="2"/>
              <a:buChar char="§"/>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rmAutofit/>
          </a:bodyPr>
          <a:lstStyle/>
          <a:p>
            <a:pPr algn="ctr"/>
            <a:r>
              <a:rPr lang="en-US" sz="5400" dirty="0" smtClean="0"/>
              <a:t>Can You TRUST the BIBLE?</a:t>
            </a:r>
            <a:endParaRPr lang="en-US" dirty="0"/>
          </a:p>
        </p:txBody>
      </p:sp>
      <p:sp>
        <p:nvSpPr>
          <p:cNvPr id="3" name="Content Placeholder 2"/>
          <p:cNvSpPr>
            <a:spLocks noGrp="1"/>
          </p:cNvSpPr>
          <p:nvPr>
            <p:ph idx="1"/>
          </p:nvPr>
        </p:nvSpPr>
        <p:spPr>
          <a:xfrm>
            <a:off x="457200" y="1524000"/>
            <a:ext cx="8229600" cy="4800600"/>
          </a:xfrm>
        </p:spPr>
        <p:txBody>
          <a:bodyPr>
            <a:normAutofit fontScale="92500"/>
          </a:bodyPr>
          <a:lstStyle/>
          <a:p>
            <a:pPr lvl="1" algn="ctr">
              <a:buNone/>
            </a:pPr>
            <a:r>
              <a:rPr lang="en-US" dirty="0" smtClean="0">
                <a:latin typeface="Algerian" pitchFamily="82" charset="0"/>
              </a:rPr>
              <a:t>Prophetic Evidence</a:t>
            </a:r>
          </a:p>
          <a:p>
            <a:pPr lvl="1" algn="ctr">
              <a:buNone/>
            </a:pPr>
            <a:endParaRPr lang="en-US" dirty="0" smtClean="0"/>
          </a:p>
          <a:p>
            <a:pPr lvl="1"/>
            <a:r>
              <a:rPr lang="en-US" dirty="0" smtClean="0"/>
              <a:t>piercing His hands and feet (Psalm 22:16; Matthew 27:31) </a:t>
            </a:r>
          </a:p>
          <a:p>
            <a:pPr lvl="1"/>
            <a:r>
              <a:rPr lang="en-US" dirty="0" smtClean="0"/>
              <a:t>being crucified with thieves (Isaiah 53:12; Matthew 27:38) </a:t>
            </a:r>
          </a:p>
          <a:p>
            <a:pPr lvl="1"/>
            <a:r>
              <a:rPr lang="en-US" dirty="0" smtClean="0"/>
              <a:t>praying for His persecutors (Isaiah 53:12; Luke 23:34) </a:t>
            </a:r>
          </a:p>
          <a:p>
            <a:pPr lvl="1"/>
            <a:r>
              <a:rPr lang="en-US" dirty="0" smtClean="0"/>
              <a:t>piercing His side (Zechariah 12:10; John 19:34) </a:t>
            </a:r>
          </a:p>
          <a:p>
            <a:pPr lvl="1"/>
            <a:r>
              <a:rPr lang="en-US" dirty="0" smtClean="0"/>
              <a:t>given gall and vinegar to drink (Psalm 69:21, Matthew 27:34, Luke 23:36) </a:t>
            </a:r>
          </a:p>
          <a:p>
            <a:pPr lvl="1"/>
            <a:r>
              <a:rPr lang="en-US" dirty="0" smtClean="0"/>
              <a:t>no broken bones (Psalm 34:20; John 19:32-36) </a:t>
            </a:r>
          </a:p>
          <a:p>
            <a:pPr lvl="1"/>
            <a:r>
              <a:rPr lang="en-US" dirty="0" smtClean="0"/>
              <a:t>buried in a rich man’s tomb (Isaiah 53:9; Matthew 27:57-60) </a:t>
            </a:r>
          </a:p>
          <a:p>
            <a:pPr lvl="1"/>
            <a:r>
              <a:rPr lang="en-US" dirty="0" smtClean="0"/>
              <a:t>casting lots for His garments (Psalm 22:18; John 19:23-24)</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fontScale="90000"/>
          </a:bodyPr>
          <a:lstStyle/>
          <a:p>
            <a:pPr algn="ctr"/>
            <a:r>
              <a:rPr lang="en-US" sz="5400" dirty="0" smtClean="0"/>
              <a:t>Can You TRUST the BIBLE?</a:t>
            </a:r>
            <a:endParaRPr lang="en-US" dirty="0"/>
          </a:p>
        </p:txBody>
      </p:sp>
      <p:sp>
        <p:nvSpPr>
          <p:cNvPr id="3" name="Content Placeholder 2"/>
          <p:cNvSpPr>
            <a:spLocks noGrp="1"/>
          </p:cNvSpPr>
          <p:nvPr>
            <p:ph idx="1"/>
          </p:nvPr>
        </p:nvSpPr>
        <p:spPr>
          <a:xfrm>
            <a:off x="457200" y="914400"/>
            <a:ext cx="8229600" cy="5638800"/>
          </a:xfrm>
        </p:spPr>
        <p:txBody>
          <a:bodyPr>
            <a:normAutofit/>
          </a:bodyPr>
          <a:lstStyle/>
          <a:p>
            <a:pPr algn="ctr">
              <a:buNone/>
            </a:pPr>
            <a:r>
              <a:rPr lang="en-US" dirty="0" smtClean="0">
                <a:latin typeface="Algerian" pitchFamily="82" charset="0"/>
              </a:rPr>
              <a:t>Prophetic Evidence</a:t>
            </a:r>
          </a:p>
          <a:p>
            <a:r>
              <a:rPr lang="en-US" dirty="0" smtClean="0"/>
              <a:t>Would be rejected by Jews (Psalm 118:22; I Peter 2:7)</a:t>
            </a:r>
          </a:p>
          <a:p>
            <a:r>
              <a:rPr lang="en-US" dirty="0" smtClean="0"/>
              <a:t>Would rise from the dead!! (Psalm 16:10; Mark 16:6; Acts 2:31) </a:t>
            </a:r>
          </a:p>
          <a:p>
            <a:r>
              <a:rPr lang="en-US" dirty="0" smtClean="0"/>
              <a:t>Ascend into Heaven (Psalm 68:18; Acts 1:9) </a:t>
            </a:r>
          </a:p>
          <a:p>
            <a:r>
              <a:rPr lang="en-US" dirty="0" smtClean="0"/>
              <a:t>Would sit down at the right hand of God (Psalm 110:1; Hebrews 1:3)</a:t>
            </a:r>
          </a:p>
          <a:p>
            <a:pPr lvl="1">
              <a:buNone/>
            </a:pPr>
            <a:r>
              <a:rPr lang="en-US" dirty="0" smtClean="0"/>
              <a:t>These predictions were written by multiple authors, in numerous books, over approximately 1,000 years.</a:t>
            </a:r>
          </a:p>
          <a:p>
            <a:pPr lvl="1">
              <a:buNone/>
            </a:pPr>
            <a:r>
              <a:rPr lang="en-US" dirty="0" smtClean="0"/>
              <a:t>Even the most liberal critics admit that the prophetic books were completed some 400 years before Christ.</a:t>
            </a:r>
          </a:p>
          <a:p>
            <a:pPr lvl="1">
              <a:buNone/>
            </a:pPr>
            <a:r>
              <a:rPr lang="en-US" dirty="0" smtClean="0"/>
              <a:t>Not to mention the more than 1700 non messianic prophecies that have been fulfilled.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500" decel="50000" fill="hold">
                                          <p:stCondLst>
                                            <p:cond delay="0"/>
                                          </p:stCondLst>
                                        </p:cTn>
                                        <p:tgtEl>
                                          <p:spTgt spid="3">
                                            <p:txEl>
                                              <p:pRg st="5" end="5"/>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5" end="5"/>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5" end="5"/>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5" end="5"/>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5" end="5"/>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5" end="5"/>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5" end="5"/>
                                            </p:txEl>
                                          </p:spTgt>
                                        </p:tgtEl>
                                      </p:cBhvr>
                                    </p:animEffect>
                                  </p:childTnLst>
                                </p:cTn>
                              </p:par>
                              <p:par>
                                <p:cTn id="15" presetID="25"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p:cTn id="17" dur="5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20" dur="1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3">
                                            <p:txEl>
                                              <p:pRg st="6" end="6"/>
                                            </p:txEl>
                                          </p:spTgt>
                                        </p:tgtEl>
                                      </p:cBhvr>
                                    </p:animEffect>
                                  </p:childTnLst>
                                </p:cTn>
                              </p:par>
                              <p:par>
                                <p:cTn id="25" presetID="25"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p:cTn id="27" dur="500" decel="50000" fill="hold">
                                          <p:stCondLst>
                                            <p:cond delay="0"/>
                                          </p:stCondLst>
                                        </p:cTn>
                                        <p:tgtEl>
                                          <p:spTgt spid="3">
                                            <p:txEl>
                                              <p:pRg st="7" end="7"/>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3">
                                            <p:txEl>
                                              <p:pRg st="7" end="7"/>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3">
                                            <p:txEl>
                                              <p:pRg st="7" end="7"/>
                                            </p:txEl>
                                          </p:spTgt>
                                        </p:tgtEl>
                                        <p:attrNameLst>
                                          <p:attrName>ppt_w</p:attrName>
                                        </p:attrNameLst>
                                      </p:cBhvr>
                                      <p:tavLst>
                                        <p:tav tm="0">
                                          <p:val>
                                            <p:strVal val="#ppt_w*.05"/>
                                          </p:val>
                                        </p:tav>
                                        <p:tav tm="100000">
                                          <p:val>
                                            <p:strVal val="#ppt_w"/>
                                          </p:val>
                                        </p:tav>
                                      </p:tavLst>
                                    </p:anim>
                                    <p:anim calcmode="lin" valueType="num">
                                      <p:cBhvr>
                                        <p:cTn id="30" dur="1000" fill="hold"/>
                                        <p:tgtEl>
                                          <p:spTgt spid="3">
                                            <p:txEl>
                                              <p:pRg st="7" end="7"/>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3">
                                            <p:txEl>
                                              <p:pRg st="7" end="7"/>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3">
                                            <p:txEl>
                                              <p:pRg st="7" end="7"/>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3">
                                            <p:txEl>
                                              <p:pRg st="7" end="7"/>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sz="4800" dirty="0" smtClean="0"/>
              <a:t>Can You TRUST the BIBLE?</a:t>
            </a:r>
            <a:endParaRPr lang="en-US" dirty="0"/>
          </a:p>
        </p:txBody>
      </p:sp>
      <p:sp>
        <p:nvSpPr>
          <p:cNvPr id="3" name="Content Placeholder 2"/>
          <p:cNvSpPr>
            <a:spLocks noGrp="1"/>
          </p:cNvSpPr>
          <p:nvPr>
            <p:ph idx="1"/>
          </p:nvPr>
        </p:nvSpPr>
        <p:spPr>
          <a:xfrm>
            <a:off x="0" y="1371600"/>
            <a:ext cx="9144000" cy="5257800"/>
          </a:xfrm>
        </p:spPr>
        <p:txBody>
          <a:bodyPr/>
          <a:lstStyle/>
          <a:p>
            <a:pPr algn="ctr">
              <a:buNone/>
            </a:pPr>
            <a:r>
              <a:rPr lang="en-US" dirty="0" smtClean="0">
                <a:latin typeface="Algerian" pitchFamily="82" charset="0"/>
              </a:rPr>
              <a:t>Statistical Evidence</a:t>
            </a:r>
          </a:p>
          <a:p>
            <a:pPr>
              <a:buNone/>
            </a:pPr>
            <a:endParaRPr lang="en-US" dirty="0" smtClean="0">
              <a:latin typeface="Algerian" pitchFamily="82" charset="0"/>
            </a:endParaRPr>
          </a:p>
          <a:p>
            <a:pPr>
              <a:buNone/>
            </a:pPr>
            <a:endParaRPr lang="en-US" dirty="0">
              <a:latin typeface="Algerian" pitchFamily="82" charset="0"/>
            </a:endParaRPr>
          </a:p>
        </p:txBody>
      </p:sp>
      <p:sp>
        <p:nvSpPr>
          <p:cNvPr id="4" name="Rectangle 3"/>
          <p:cNvSpPr/>
          <p:nvPr/>
        </p:nvSpPr>
        <p:spPr>
          <a:xfrm>
            <a:off x="228600" y="1828800"/>
            <a:ext cx="8686800" cy="5262979"/>
          </a:xfrm>
          <a:prstGeom prst="rect">
            <a:avLst/>
          </a:prstGeom>
        </p:spPr>
        <p:txBody>
          <a:bodyPr wrap="square">
            <a:spAutoFit/>
          </a:bodyPr>
          <a:lstStyle/>
          <a:p>
            <a:r>
              <a:rPr lang="en-US" sz="2600" dirty="0" smtClean="0"/>
              <a:t>The Bible was written</a:t>
            </a:r>
          </a:p>
          <a:p>
            <a:pPr>
              <a:buFont typeface="Wingdings" pitchFamily="2" charset="2"/>
              <a:buChar char="§"/>
            </a:pPr>
            <a:r>
              <a:rPr lang="en-US" sz="2600" dirty="0" smtClean="0"/>
              <a:t> over a span of </a:t>
            </a:r>
            <a:r>
              <a:rPr lang="en-US" sz="2600" b="1" dirty="0" smtClean="0"/>
              <a:t>1500 years </a:t>
            </a:r>
          </a:p>
          <a:p>
            <a:pPr>
              <a:buFont typeface="Wingdings" pitchFamily="2" charset="2"/>
              <a:buChar char="§"/>
            </a:pPr>
            <a:r>
              <a:rPr lang="en-US" sz="2600" dirty="0" smtClean="0"/>
              <a:t>by </a:t>
            </a:r>
            <a:r>
              <a:rPr lang="en-US" sz="2600" b="1" dirty="0" smtClean="0"/>
              <a:t>forty </a:t>
            </a:r>
            <a:r>
              <a:rPr lang="en-US" sz="2600" dirty="0" smtClean="0"/>
              <a:t>different human authors -  shepherds, military leaders, kings, priests, farmers, tax collectors, fishermen, etc</a:t>
            </a:r>
          </a:p>
          <a:p>
            <a:pPr>
              <a:buFont typeface="Wingdings" pitchFamily="2" charset="2"/>
              <a:buChar char="§"/>
            </a:pPr>
            <a:r>
              <a:rPr lang="en-US" sz="2600" dirty="0" smtClean="0"/>
              <a:t>In a </a:t>
            </a:r>
            <a:r>
              <a:rPr lang="en-US" sz="2600" b="1" dirty="0" smtClean="0"/>
              <a:t>variety of counties </a:t>
            </a:r>
            <a:r>
              <a:rPr lang="en-US" sz="2600" dirty="0" smtClean="0"/>
              <a:t>- Israel, Babylon (now Iraq), Persia (now Iran), Italy, and Greece, etc</a:t>
            </a:r>
          </a:p>
          <a:p>
            <a:pPr>
              <a:buFont typeface="Wingdings" pitchFamily="2" charset="2"/>
              <a:buChar char="§"/>
            </a:pPr>
            <a:r>
              <a:rPr lang="en-US" sz="2600" dirty="0" smtClean="0"/>
              <a:t> in </a:t>
            </a:r>
            <a:r>
              <a:rPr lang="en-US" sz="2600" b="1" dirty="0" smtClean="0"/>
              <a:t>three different languages </a:t>
            </a:r>
            <a:r>
              <a:rPr lang="en-US" sz="2600" dirty="0" smtClean="0"/>
              <a:t>(Hebrew, Aramaic, and Greek) </a:t>
            </a:r>
          </a:p>
          <a:p>
            <a:pPr>
              <a:buFont typeface="Wingdings" pitchFamily="2" charset="2"/>
              <a:buChar char="§"/>
            </a:pPr>
            <a:r>
              <a:rPr lang="en-US" sz="2600" dirty="0" smtClean="0"/>
              <a:t>on </a:t>
            </a:r>
            <a:r>
              <a:rPr lang="en-US" sz="2600" b="1" dirty="0" smtClean="0"/>
              <a:t>hundreds of subjects</a:t>
            </a:r>
          </a:p>
          <a:p>
            <a:pPr>
              <a:buFont typeface="Wingdings" pitchFamily="2" charset="2"/>
              <a:buChar char="§"/>
            </a:pPr>
            <a:r>
              <a:rPr lang="en-US" sz="2600" dirty="0" smtClean="0"/>
              <a:t> in a </a:t>
            </a:r>
            <a:r>
              <a:rPr lang="en-US" sz="2600" b="1" dirty="0" smtClean="0"/>
              <a:t>variety of literary genres </a:t>
            </a:r>
            <a:r>
              <a:rPr lang="en-US" sz="2600" dirty="0" smtClean="0"/>
              <a:t>– poetry, historical narrative, law, prophecy, epistles, apocalyptic, etc</a:t>
            </a:r>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from="(-#ppt_w/2)" to="(#ppt_x)" calcmode="lin" valueType="num">
                                      <p:cBhvr>
                                        <p:cTn id="7" dur="600" fill="hold">
                                          <p:stCondLst>
                                            <p:cond delay="0"/>
                                          </p:stCondLst>
                                        </p:cTn>
                                        <p:tgtEl>
                                          <p:spTgt spid="4">
                                            <p:txEl>
                                              <p:pRg st="1" end="1"/>
                                            </p:txEl>
                                          </p:spTgt>
                                        </p:tgtEl>
                                        <p:attrNameLst>
                                          <p:attrName>ppt_x</p:attrName>
                                        </p:attrNameLst>
                                      </p:cBhvr>
                                    </p:anim>
                                    <p:anim from="0" to="-1.0" calcmode="lin" valueType="num">
                                      <p:cBhvr>
                                        <p:cTn id="8" dur="200" decel="50000" autoRev="1" fill="hold">
                                          <p:stCondLst>
                                            <p:cond delay="600"/>
                                          </p:stCondLst>
                                        </p:cTn>
                                        <p:tgtEl>
                                          <p:spTgt spid="4">
                                            <p:txEl>
                                              <p:pRg st="1" end="1"/>
                                            </p:txEl>
                                          </p:spTgt>
                                        </p:tgtEl>
                                        <p:attrNameLst>
                                          <p:attrName>xshear</p:attrName>
                                        </p:attrNameLst>
                                      </p:cBhvr>
                                    </p:anim>
                                    <p:animScale>
                                      <p:cBhvr>
                                        <p:cTn id="9" dur="200" decel="100000" autoRev="1" fill="hold">
                                          <p:stCondLst>
                                            <p:cond delay="600"/>
                                          </p:stCondLst>
                                        </p:cTn>
                                        <p:tgtEl>
                                          <p:spTgt spid="4">
                                            <p:txEl>
                                              <p:pRg st="1" end="1"/>
                                            </p:txEl>
                                          </p:spTgt>
                                        </p:tgtEl>
                                      </p:cBhvr>
                                      <p:from x="100000" y="100000"/>
                                      <p:to x="80000" y="100000"/>
                                    </p:animScale>
                                    <p:anim by="(#ppt_h/3+#ppt_w*0.1)" calcmode="lin" valueType="num">
                                      <p:cBhvr additive="sum">
                                        <p:cTn id="10" dur="200" decel="100000" autoRev="1" fill="hold">
                                          <p:stCondLst>
                                            <p:cond delay="600"/>
                                          </p:stCondLst>
                                        </p:cTn>
                                        <p:tgtEl>
                                          <p:spTgt spid="4">
                                            <p:txEl>
                                              <p:pRg st="1" end="1"/>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from="(-#ppt_w/2)" to="(#ppt_x)" calcmode="lin" valueType="num">
                                      <p:cBhvr>
                                        <p:cTn id="15" dur="600" fill="hold">
                                          <p:stCondLst>
                                            <p:cond delay="0"/>
                                          </p:stCondLst>
                                        </p:cTn>
                                        <p:tgtEl>
                                          <p:spTgt spid="4">
                                            <p:txEl>
                                              <p:pRg st="2" end="2"/>
                                            </p:txEl>
                                          </p:spTgt>
                                        </p:tgtEl>
                                        <p:attrNameLst>
                                          <p:attrName>ppt_x</p:attrName>
                                        </p:attrNameLst>
                                      </p:cBhvr>
                                    </p:anim>
                                    <p:anim from="0" to="-1.0" calcmode="lin" valueType="num">
                                      <p:cBhvr>
                                        <p:cTn id="16" dur="200" decel="50000" autoRev="1" fill="hold">
                                          <p:stCondLst>
                                            <p:cond delay="600"/>
                                          </p:stCondLst>
                                        </p:cTn>
                                        <p:tgtEl>
                                          <p:spTgt spid="4">
                                            <p:txEl>
                                              <p:pRg st="2" end="2"/>
                                            </p:txEl>
                                          </p:spTgt>
                                        </p:tgtEl>
                                        <p:attrNameLst>
                                          <p:attrName>xshear</p:attrName>
                                        </p:attrNameLst>
                                      </p:cBhvr>
                                    </p:anim>
                                    <p:animScale>
                                      <p:cBhvr>
                                        <p:cTn id="17" dur="200" decel="100000" autoRev="1" fill="hold">
                                          <p:stCondLst>
                                            <p:cond delay="600"/>
                                          </p:stCondLst>
                                        </p:cTn>
                                        <p:tgtEl>
                                          <p:spTgt spid="4">
                                            <p:txEl>
                                              <p:pRg st="2" end="2"/>
                                            </p:txEl>
                                          </p:spTgt>
                                        </p:tgtEl>
                                      </p:cBhvr>
                                      <p:from x="100000" y="100000"/>
                                      <p:to x="80000" y="100000"/>
                                    </p:animScale>
                                    <p:anim by="(#ppt_h/3+#ppt_w*0.1)" calcmode="lin" valueType="num">
                                      <p:cBhvr additive="sum">
                                        <p:cTn id="18" dur="200" decel="100000" autoRev="1" fill="hold">
                                          <p:stCondLst>
                                            <p:cond delay="600"/>
                                          </p:stCondLst>
                                        </p:cTn>
                                        <p:tgtEl>
                                          <p:spTgt spid="4">
                                            <p:txEl>
                                              <p:pRg st="2" end="2"/>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from="(-#ppt_w/2)" to="(#ppt_x)" calcmode="lin" valueType="num">
                                      <p:cBhvr>
                                        <p:cTn id="23" dur="600" fill="hold">
                                          <p:stCondLst>
                                            <p:cond delay="0"/>
                                          </p:stCondLst>
                                        </p:cTn>
                                        <p:tgtEl>
                                          <p:spTgt spid="4">
                                            <p:txEl>
                                              <p:pRg st="3" end="3"/>
                                            </p:txEl>
                                          </p:spTgt>
                                        </p:tgtEl>
                                        <p:attrNameLst>
                                          <p:attrName>ppt_x</p:attrName>
                                        </p:attrNameLst>
                                      </p:cBhvr>
                                    </p:anim>
                                    <p:anim from="0" to="-1.0" calcmode="lin" valueType="num">
                                      <p:cBhvr>
                                        <p:cTn id="24" dur="200" decel="50000" autoRev="1" fill="hold">
                                          <p:stCondLst>
                                            <p:cond delay="600"/>
                                          </p:stCondLst>
                                        </p:cTn>
                                        <p:tgtEl>
                                          <p:spTgt spid="4">
                                            <p:txEl>
                                              <p:pRg st="3" end="3"/>
                                            </p:txEl>
                                          </p:spTgt>
                                        </p:tgtEl>
                                        <p:attrNameLst>
                                          <p:attrName>xshear</p:attrName>
                                        </p:attrNameLst>
                                      </p:cBhvr>
                                    </p:anim>
                                    <p:animScale>
                                      <p:cBhvr>
                                        <p:cTn id="25" dur="200" decel="100000" autoRev="1" fill="hold">
                                          <p:stCondLst>
                                            <p:cond delay="600"/>
                                          </p:stCondLst>
                                        </p:cTn>
                                        <p:tgtEl>
                                          <p:spTgt spid="4">
                                            <p:txEl>
                                              <p:pRg st="3" end="3"/>
                                            </p:txEl>
                                          </p:spTgt>
                                        </p:tgtEl>
                                      </p:cBhvr>
                                      <p:from x="100000" y="100000"/>
                                      <p:to x="80000" y="100000"/>
                                    </p:animScale>
                                    <p:anim by="(#ppt_h/3+#ppt_w*0.1)" calcmode="lin" valueType="num">
                                      <p:cBhvr additive="sum">
                                        <p:cTn id="26" dur="200" decel="100000" autoRev="1" fill="hold">
                                          <p:stCondLst>
                                            <p:cond delay="600"/>
                                          </p:stCondLst>
                                        </p:cTn>
                                        <p:tgtEl>
                                          <p:spTgt spid="4">
                                            <p:txEl>
                                              <p:pRg st="3" end="3"/>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from="(-#ppt_w/2)" to="(#ppt_x)" calcmode="lin" valueType="num">
                                      <p:cBhvr>
                                        <p:cTn id="31" dur="600" fill="hold">
                                          <p:stCondLst>
                                            <p:cond delay="0"/>
                                          </p:stCondLst>
                                        </p:cTn>
                                        <p:tgtEl>
                                          <p:spTgt spid="4">
                                            <p:txEl>
                                              <p:pRg st="4" end="4"/>
                                            </p:txEl>
                                          </p:spTgt>
                                        </p:tgtEl>
                                        <p:attrNameLst>
                                          <p:attrName>ppt_x</p:attrName>
                                        </p:attrNameLst>
                                      </p:cBhvr>
                                    </p:anim>
                                    <p:anim from="0" to="-1.0" calcmode="lin" valueType="num">
                                      <p:cBhvr>
                                        <p:cTn id="32" dur="200" decel="50000" autoRev="1" fill="hold">
                                          <p:stCondLst>
                                            <p:cond delay="600"/>
                                          </p:stCondLst>
                                        </p:cTn>
                                        <p:tgtEl>
                                          <p:spTgt spid="4">
                                            <p:txEl>
                                              <p:pRg st="4" end="4"/>
                                            </p:txEl>
                                          </p:spTgt>
                                        </p:tgtEl>
                                        <p:attrNameLst>
                                          <p:attrName>xshear</p:attrName>
                                        </p:attrNameLst>
                                      </p:cBhvr>
                                    </p:anim>
                                    <p:animScale>
                                      <p:cBhvr>
                                        <p:cTn id="33" dur="200" decel="100000" autoRev="1" fill="hold">
                                          <p:stCondLst>
                                            <p:cond delay="600"/>
                                          </p:stCondLst>
                                        </p:cTn>
                                        <p:tgtEl>
                                          <p:spTgt spid="4">
                                            <p:txEl>
                                              <p:pRg st="4" end="4"/>
                                            </p:txEl>
                                          </p:spTgt>
                                        </p:tgtEl>
                                      </p:cBhvr>
                                      <p:from x="100000" y="100000"/>
                                      <p:to x="80000" y="100000"/>
                                    </p:animScale>
                                    <p:anim by="(#ppt_h/3+#ppt_w*0.1)" calcmode="lin" valueType="num">
                                      <p:cBhvr additive="sum">
                                        <p:cTn id="34" dur="200" decel="100000" autoRev="1" fill="hold">
                                          <p:stCondLst>
                                            <p:cond delay="600"/>
                                          </p:stCondLst>
                                        </p:cTn>
                                        <p:tgtEl>
                                          <p:spTgt spid="4">
                                            <p:txEl>
                                              <p:pRg st="4" end="4"/>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 from="(-#ppt_w/2)" to="(#ppt_x)" calcmode="lin" valueType="num">
                                      <p:cBhvr>
                                        <p:cTn id="39" dur="600" fill="hold">
                                          <p:stCondLst>
                                            <p:cond delay="0"/>
                                          </p:stCondLst>
                                        </p:cTn>
                                        <p:tgtEl>
                                          <p:spTgt spid="4">
                                            <p:txEl>
                                              <p:pRg st="5" end="5"/>
                                            </p:txEl>
                                          </p:spTgt>
                                        </p:tgtEl>
                                        <p:attrNameLst>
                                          <p:attrName>ppt_x</p:attrName>
                                        </p:attrNameLst>
                                      </p:cBhvr>
                                    </p:anim>
                                    <p:anim from="0" to="-1.0" calcmode="lin" valueType="num">
                                      <p:cBhvr>
                                        <p:cTn id="40" dur="200" decel="50000" autoRev="1" fill="hold">
                                          <p:stCondLst>
                                            <p:cond delay="600"/>
                                          </p:stCondLst>
                                        </p:cTn>
                                        <p:tgtEl>
                                          <p:spTgt spid="4">
                                            <p:txEl>
                                              <p:pRg st="5" end="5"/>
                                            </p:txEl>
                                          </p:spTgt>
                                        </p:tgtEl>
                                        <p:attrNameLst>
                                          <p:attrName>xshear</p:attrName>
                                        </p:attrNameLst>
                                      </p:cBhvr>
                                    </p:anim>
                                    <p:animScale>
                                      <p:cBhvr>
                                        <p:cTn id="41" dur="200" decel="100000" autoRev="1" fill="hold">
                                          <p:stCondLst>
                                            <p:cond delay="600"/>
                                          </p:stCondLst>
                                        </p:cTn>
                                        <p:tgtEl>
                                          <p:spTgt spid="4">
                                            <p:txEl>
                                              <p:pRg st="5" end="5"/>
                                            </p:txEl>
                                          </p:spTgt>
                                        </p:tgtEl>
                                      </p:cBhvr>
                                      <p:from x="100000" y="100000"/>
                                      <p:to x="80000" y="100000"/>
                                    </p:animScale>
                                    <p:anim by="(#ppt_h/3+#ppt_w*0.1)" calcmode="lin" valueType="num">
                                      <p:cBhvr additive="sum">
                                        <p:cTn id="42" dur="200" decel="100000" autoRev="1" fill="hold">
                                          <p:stCondLst>
                                            <p:cond delay="600"/>
                                          </p:stCondLst>
                                        </p:cTn>
                                        <p:tgtEl>
                                          <p:spTgt spid="4">
                                            <p:txEl>
                                              <p:pRg st="5" end="5"/>
                                            </p:txEl>
                                          </p:spTgt>
                                        </p:tgtEl>
                                        <p:attrNameLst>
                                          <p:attrName>ppt_x</p:attrName>
                                        </p:attrNameLst>
                                      </p:cBhvr>
                                    </p:anim>
                                  </p:childTnLst>
                                </p:cTn>
                              </p:par>
                              <p:par>
                                <p:cTn id="43" presetID="34" presetClass="entr" presetSubtype="0" fill="hold" nodeType="withEffect">
                                  <p:stCondLst>
                                    <p:cond delay="0"/>
                                  </p:stCondLst>
                                  <p:childTnLst>
                                    <p:set>
                                      <p:cBhvr>
                                        <p:cTn id="44" dur="1" fill="hold">
                                          <p:stCondLst>
                                            <p:cond delay="0"/>
                                          </p:stCondLst>
                                        </p:cTn>
                                        <p:tgtEl>
                                          <p:spTgt spid="4">
                                            <p:txEl>
                                              <p:pRg st="6" end="6"/>
                                            </p:txEl>
                                          </p:spTgt>
                                        </p:tgtEl>
                                        <p:attrNameLst>
                                          <p:attrName>style.visibility</p:attrName>
                                        </p:attrNameLst>
                                      </p:cBhvr>
                                      <p:to>
                                        <p:strVal val="visible"/>
                                      </p:to>
                                    </p:set>
                                    <p:anim from="(-#ppt_w/2)" to="(#ppt_x)" calcmode="lin" valueType="num">
                                      <p:cBhvr>
                                        <p:cTn id="45" dur="600" fill="hold">
                                          <p:stCondLst>
                                            <p:cond delay="0"/>
                                          </p:stCondLst>
                                        </p:cTn>
                                        <p:tgtEl>
                                          <p:spTgt spid="4">
                                            <p:txEl>
                                              <p:pRg st="6" end="6"/>
                                            </p:txEl>
                                          </p:spTgt>
                                        </p:tgtEl>
                                        <p:attrNameLst>
                                          <p:attrName>ppt_x</p:attrName>
                                        </p:attrNameLst>
                                      </p:cBhvr>
                                    </p:anim>
                                    <p:anim from="0" to="-1.0" calcmode="lin" valueType="num">
                                      <p:cBhvr>
                                        <p:cTn id="46" dur="200" decel="50000" autoRev="1" fill="hold">
                                          <p:stCondLst>
                                            <p:cond delay="600"/>
                                          </p:stCondLst>
                                        </p:cTn>
                                        <p:tgtEl>
                                          <p:spTgt spid="4">
                                            <p:txEl>
                                              <p:pRg st="6" end="6"/>
                                            </p:txEl>
                                          </p:spTgt>
                                        </p:tgtEl>
                                        <p:attrNameLst>
                                          <p:attrName>xshear</p:attrName>
                                        </p:attrNameLst>
                                      </p:cBhvr>
                                    </p:anim>
                                    <p:animScale>
                                      <p:cBhvr>
                                        <p:cTn id="47" dur="200" decel="100000" autoRev="1" fill="hold">
                                          <p:stCondLst>
                                            <p:cond delay="600"/>
                                          </p:stCondLst>
                                        </p:cTn>
                                        <p:tgtEl>
                                          <p:spTgt spid="4">
                                            <p:txEl>
                                              <p:pRg st="6" end="6"/>
                                            </p:txEl>
                                          </p:spTgt>
                                        </p:tgtEl>
                                      </p:cBhvr>
                                      <p:from x="100000" y="100000"/>
                                      <p:to x="80000" y="100000"/>
                                    </p:animScale>
                                    <p:anim by="(#ppt_h/3+#ppt_w*0.1)" calcmode="lin" valueType="num">
                                      <p:cBhvr additive="sum">
                                        <p:cTn id="48" dur="200" decel="100000" autoRev="1" fill="hold">
                                          <p:stCondLst>
                                            <p:cond delay="600"/>
                                          </p:stCondLst>
                                        </p:cTn>
                                        <p:tgtEl>
                                          <p:spTgt spid="4">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pPr algn="ctr"/>
            <a:r>
              <a:rPr lang="en-US" sz="5400" dirty="0" smtClean="0"/>
              <a:t>Can You TRUST the BIBLE?</a:t>
            </a:r>
            <a:endParaRPr lang="en-US" dirty="0"/>
          </a:p>
        </p:txBody>
      </p:sp>
      <p:sp>
        <p:nvSpPr>
          <p:cNvPr id="3" name="Content Placeholder 2"/>
          <p:cNvSpPr>
            <a:spLocks noGrp="1"/>
          </p:cNvSpPr>
          <p:nvPr>
            <p:ph idx="1"/>
          </p:nvPr>
        </p:nvSpPr>
        <p:spPr>
          <a:xfrm>
            <a:off x="457200" y="1371600"/>
            <a:ext cx="8229600" cy="4953000"/>
          </a:xfrm>
        </p:spPr>
        <p:txBody>
          <a:bodyPr>
            <a:normAutofit/>
          </a:bodyPr>
          <a:lstStyle/>
          <a:p>
            <a:pPr algn="ctr">
              <a:buNone/>
            </a:pPr>
            <a:r>
              <a:rPr lang="en-US" sz="3000" dirty="0" smtClean="0">
                <a:latin typeface="Algerian" pitchFamily="82" charset="0"/>
              </a:rPr>
              <a:t>Statistical Evidence</a:t>
            </a:r>
          </a:p>
          <a:p>
            <a:pPr algn="ctr">
              <a:buNone/>
            </a:pPr>
            <a:r>
              <a:rPr lang="en-US" sz="4000" dirty="0" smtClean="0"/>
              <a:t>And yet there is one consistent theme that runs through it all </a:t>
            </a:r>
            <a:r>
              <a:rPr lang="en-US" sz="4800" b="1" i="1" dirty="0" smtClean="0"/>
              <a:t>God’s redemption of humankind</a:t>
            </a:r>
            <a:endParaRPr lang="en-US" sz="4000" dirty="0" smtClean="0"/>
          </a:p>
          <a:p>
            <a:pPr algn="ctr">
              <a:buNone/>
            </a:pPr>
            <a:r>
              <a:rPr lang="en-US" sz="4000" dirty="0" smtClean="0"/>
              <a:t> </a:t>
            </a:r>
            <a:r>
              <a:rPr lang="en-US" sz="2800" dirty="0" smtClean="0"/>
              <a:t>Clearly, Statistical probability is a powerful indicator of the trustworthiness of Scripture</a:t>
            </a:r>
            <a:r>
              <a:rPr lang="en-US" sz="4000" dirty="0" smtClean="0"/>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7"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1" end="1"/>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normAutofit fontScale="90000"/>
          </a:bodyPr>
          <a:lstStyle/>
          <a:p>
            <a:pPr algn="ctr"/>
            <a:r>
              <a:rPr lang="en-US" dirty="0" smtClean="0"/>
              <a:t>Can You Trust the Bible?</a:t>
            </a:r>
            <a:endParaRPr lang="en-US" dirty="0"/>
          </a:p>
        </p:txBody>
      </p:sp>
      <p:sp>
        <p:nvSpPr>
          <p:cNvPr id="3" name="Content Placeholder 2"/>
          <p:cNvSpPr>
            <a:spLocks noGrp="1"/>
          </p:cNvSpPr>
          <p:nvPr>
            <p:ph idx="1"/>
          </p:nvPr>
        </p:nvSpPr>
        <p:spPr>
          <a:xfrm>
            <a:off x="457200" y="990600"/>
            <a:ext cx="8229600" cy="5638800"/>
          </a:xfrm>
        </p:spPr>
        <p:txBody>
          <a:bodyPr>
            <a:normAutofit fontScale="92500"/>
          </a:bodyPr>
          <a:lstStyle/>
          <a:p>
            <a:pPr algn="ctr">
              <a:buNone/>
            </a:pPr>
            <a:r>
              <a:rPr lang="en-US" dirty="0" smtClean="0">
                <a:latin typeface="Algerian" pitchFamily="82" charset="0"/>
              </a:rPr>
              <a:t>A word about contradictions</a:t>
            </a:r>
          </a:p>
          <a:p>
            <a:pPr>
              <a:buNone/>
            </a:pPr>
            <a:r>
              <a:rPr lang="en-US" sz="2200" dirty="0" smtClean="0"/>
              <a:t>	Most alleged contradictions can be answered by..</a:t>
            </a:r>
          </a:p>
          <a:p>
            <a:pPr>
              <a:buFont typeface="Arial" pitchFamily="34" charset="0"/>
              <a:buChar char="•"/>
            </a:pPr>
            <a:r>
              <a:rPr lang="en-US" sz="2200" dirty="0" smtClean="0"/>
              <a:t>understanding the context</a:t>
            </a:r>
          </a:p>
          <a:p>
            <a:pPr>
              <a:buFont typeface="Arial" pitchFamily="34" charset="0"/>
              <a:buChar char="•"/>
            </a:pPr>
            <a:r>
              <a:rPr lang="en-US" sz="2200" dirty="0" smtClean="0"/>
              <a:t>interpreting  unclear passages in light of clear ones</a:t>
            </a:r>
          </a:p>
          <a:p>
            <a:pPr>
              <a:buFont typeface="Arial" pitchFamily="34" charset="0"/>
              <a:buChar char="•"/>
            </a:pPr>
            <a:r>
              <a:rPr lang="en-US" sz="2200" dirty="0" smtClean="0"/>
              <a:t>understanding the literary genre</a:t>
            </a:r>
          </a:p>
          <a:p>
            <a:pPr>
              <a:buFont typeface="Arial" pitchFamily="34" charset="0"/>
              <a:buChar char="•"/>
            </a:pPr>
            <a:r>
              <a:rPr lang="en-US" sz="2200" dirty="0" smtClean="0"/>
              <a:t>recognizing  certain passages as complementary</a:t>
            </a:r>
          </a:p>
          <a:p>
            <a:pPr>
              <a:buFont typeface="Arial" pitchFamily="34" charset="0"/>
              <a:buChar char="•"/>
            </a:pPr>
            <a:r>
              <a:rPr lang="en-US" sz="2200" dirty="0" smtClean="0"/>
              <a:t>recognizing the </a:t>
            </a:r>
            <a:r>
              <a:rPr lang="en-US" sz="2200" dirty="0" smtClean="0"/>
              <a:t>antinomies </a:t>
            </a:r>
            <a:r>
              <a:rPr lang="en-US" sz="2200" dirty="0" smtClean="0"/>
              <a:t>of scripture </a:t>
            </a:r>
          </a:p>
          <a:p>
            <a:pPr>
              <a:buFont typeface="Arial" pitchFamily="34" charset="0"/>
              <a:buChar char="•"/>
            </a:pPr>
            <a:r>
              <a:rPr lang="en-US" sz="2200" dirty="0" smtClean="0"/>
              <a:t>Understanding the in intricacies of the original language</a:t>
            </a:r>
          </a:p>
          <a:p>
            <a:pPr>
              <a:buNone/>
            </a:pPr>
            <a:r>
              <a:rPr lang="en-US" sz="2200" dirty="0" smtClean="0"/>
              <a:t>Most people cannot name a contradiction in the Bible – if so, ask what it is – look up the passages and read them together – ask your friend to explain the contradiction they see – give an answer if you have one –if not…</a:t>
            </a:r>
          </a:p>
          <a:p>
            <a:pPr>
              <a:buNone/>
            </a:pPr>
            <a:r>
              <a:rPr lang="en-US" sz="2200" dirty="0" smtClean="0"/>
              <a:t>Don’t assume that there is no answer if you have no answer.  Always have a humble spirit when dealing with tough questions.</a:t>
            </a:r>
          </a:p>
          <a:p>
            <a:pPr algn="ctr">
              <a:buNone/>
            </a:pPr>
            <a:r>
              <a:rPr lang="en-US" sz="2200" i="1" dirty="0" smtClean="0"/>
              <a:t>The toughest contradiction to overcome could be the one between your attitude and your friends question.</a:t>
            </a:r>
          </a:p>
          <a:p>
            <a:pPr>
              <a:buNone/>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from="(-#ppt_w/2)" to="(#ppt_x)" calcmode="lin" valueType="num">
                                      <p:cBhvr>
                                        <p:cTn id="7" dur="600" fill="hold">
                                          <p:stCondLst>
                                            <p:cond delay="0"/>
                                          </p:stCondLst>
                                        </p:cTn>
                                        <p:tgtEl>
                                          <p:spTgt spid="3">
                                            <p:txEl>
                                              <p:pRg st="2" end="2"/>
                                            </p:txEl>
                                          </p:spTgt>
                                        </p:tgtEl>
                                        <p:attrNameLst>
                                          <p:attrName>ppt_x</p:attrName>
                                        </p:attrNameLst>
                                      </p:cBhvr>
                                    </p:anim>
                                    <p:anim from="0" to="-1.0" calcmode="lin" valueType="num">
                                      <p:cBhvr>
                                        <p:cTn id="8" dur="200" decel="50000" autoRev="1" fill="hold">
                                          <p:stCondLst>
                                            <p:cond delay="600"/>
                                          </p:stCondLst>
                                        </p:cTn>
                                        <p:tgtEl>
                                          <p:spTgt spid="3">
                                            <p:txEl>
                                              <p:pRg st="2" end="2"/>
                                            </p:txEl>
                                          </p:spTgt>
                                        </p:tgtEl>
                                        <p:attrNameLst>
                                          <p:attrName>xshear</p:attrName>
                                        </p:attrNameLst>
                                      </p:cBhvr>
                                    </p:anim>
                                    <p:animScale>
                                      <p:cBhvr>
                                        <p:cTn id="9" dur="200" decel="100000" autoRev="1" fill="hold">
                                          <p:stCondLst>
                                            <p:cond delay="600"/>
                                          </p:stCondLst>
                                        </p:cTn>
                                        <p:tgtEl>
                                          <p:spTgt spid="3">
                                            <p:txEl>
                                              <p:pRg st="2" end="2"/>
                                            </p:txEl>
                                          </p:spTgt>
                                        </p:tgtEl>
                                      </p:cBhvr>
                                      <p:from x="100000" y="100000"/>
                                      <p:to x="80000" y="100000"/>
                                    </p:animScale>
                                    <p:anim by="(#ppt_h/3+#ppt_w*0.1)" calcmode="lin" valueType="num">
                                      <p:cBhvr additive="sum">
                                        <p:cTn id="10" dur="200" decel="100000" autoRev="1" fill="hold">
                                          <p:stCondLst>
                                            <p:cond delay="600"/>
                                          </p:stCondLst>
                                        </p:cTn>
                                        <p:tgtEl>
                                          <p:spTgt spid="3">
                                            <p:txEl>
                                              <p:pRg st="2" end="2"/>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from="(-#ppt_w/2)" to="(#ppt_x)" calcmode="lin" valueType="num">
                                      <p:cBhvr>
                                        <p:cTn id="13" dur="600" fill="hold">
                                          <p:stCondLst>
                                            <p:cond delay="0"/>
                                          </p:stCondLst>
                                        </p:cTn>
                                        <p:tgtEl>
                                          <p:spTgt spid="3">
                                            <p:txEl>
                                              <p:pRg st="3" end="3"/>
                                            </p:txEl>
                                          </p:spTgt>
                                        </p:tgtEl>
                                        <p:attrNameLst>
                                          <p:attrName>ppt_x</p:attrName>
                                        </p:attrNameLst>
                                      </p:cBhvr>
                                    </p:anim>
                                    <p:anim from="0" to="-1.0" calcmode="lin" valueType="num">
                                      <p:cBhvr>
                                        <p:cTn id="14" dur="200" decel="50000" autoRev="1" fill="hold">
                                          <p:stCondLst>
                                            <p:cond delay="600"/>
                                          </p:stCondLst>
                                        </p:cTn>
                                        <p:tgtEl>
                                          <p:spTgt spid="3">
                                            <p:txEl>
                                              <p:pRg st="3" end="3"/>
                                            </p:txEl>
                                          </p:spTgt>
                                        </p:tgtEl>
                                        <p:attrNameLst>
                                          <p:attrName>xshear</p:attrName>
                                        </p:attrNameLst>
                                      </p:cBhvr>
                                    </p:anim>
                                    <p:animScale>
                                      <p:cBhvr>
                                        <p:cTn id="15" dur="200" decel="100000" autoRev="1" fill="hold">
                                          <p:stCondLst>
                                            <p:cond delay="600"/>
                                          </p:stCondLst>
                                        </p:cTn>
                                        <p:tgtEl>
                                          <p:spTgt spid="3">
                                            <p:txEl>
                                              <p:pRg st="3" end="3"/>
                                            </p:txEl>
                                          </p:spTgt>
                                        </p:tgtEl>
                                      </p:cBhvr>
                                      <p:from x="100000" y="100000"/>
                                      <p:to x="80000" y="100000"/>
                                    </p:animScale>
                                    <p:anim by="(#ppt_h/3+#ppt_w*0.1)" calcmode="lin" valueType="num">
                                      <p:cBhvr additive="sum">
                                        <p:cTn id="16" dur="200" decel="100000" autoRev="1" fill="hold">
                                          <p:stCondLst>
                                            <p:cond delay="600"/>
                                          </p:stCondLst>
                                        </p:cTn>
                                        <p:tgtEl>
                                          <p:spTgt spid="3">
                                            <p:txEl>
                                              <p:pRg st="3" end="3"/>
                                            </p:txEl>
                                          </p:spTgt>
                                        </p:tgtEl>
                                        <p:attrNameLst>
                                          <p:attrName>ppt_x</p:attrName>
                                        </p:attrNameLst>
                                      </p:cBhvr>
                                    </p:anim>
                                  </p:childTnLst>
                                </p:cTn>
                              </p:par>
                              <p:par>
                                <p:cTn id="17" presetID="34"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from="(-#ppt_w/2)" to="(#ppt_x)" calcmode="lin" valueType="num">
                                      <p:cBhvr>
                                        <p:cTn id="19" dur="600" fill="hold">
                                          <p:stCondLst>
                                            <p:cond delay="0"/>
                                          </p:stCondLst>
                                        </p:cTn>
                                        <p:tgtEl>
                                          <p:spTgt spid="3">
                                            <p:txEl>
                                              <p:pRg st="4" end="4"/>
                                            </p:txEl>
                                          </p:spTgt>
                                        </p:tgtEl>
                                        <p:attrNameLst>
                                          <p:attrName>ppt_x</p:attrName>
                                        </p:attrNameLst>
                                      </p:cBhvr>
                                    </p:anim>
                                    <p:anim from="0" to="-1.0" calcmode="lin" valueType="num">
                                      <p:cBhvr>
                                        <p:cTn id="20" dur="200" decel="50000" autoRev="1" fill="hold">
                                          <p:stCondLst>
                                            <p:cond delay="600"/>
                                          </p:stCondLst>
                                        </p:cTn>
                                        <p:tgtEl>
                                          <p:spTgt spid="3">
                                            <p:txEl>
                                              <p:pRg st="4" end="4"/>
                                            </p:txEl>
                                          </p:spTgt>
                                        </p:tgtEl>
                                        <p:attrNameLst>
                                          <p:attrName>xshear</p:attrName>
                                        </p:attrNameLst>
                                      </p:cBhvr>
                                    </p:anim>
                                    <p:animScale>
                                      <p:cBhvr>
                                        <p:cTn id="21" dur="200" decel="100000" autoRev="1" fill="hold">
                                          <p:stCondLst>
                                            <p:cond delay="600"/>
                                          </p:stCondLst>
                                        </p:cTn>
                                        <p:tgtEl>
                                          <p:spTgt spid="3">
                                            <p:txEl>
                                              <p:pRg st="4" end="4"/>
                                            </p:txEl>
                                          </p:spTgt>
                                        </p:tgtEl>
                                      </p:cBhvr>
                                      <p:from x="100000" y="100000"/>
                                      <p:to x="80000" y="100000"/>
                                    </p:animScale>
                                    <p:anim by="(#ppt_h/3+#ppt_w*0.1)" calcmode="lin" valueType="num">
                                      <p:cBhvr additive="sum">
                                        <p:cTn id="22" dur="200" decel="100000" autoRev="1" fill="hold">
                                          <p:stCondLst>
                                            <p:cond delay="600"/>
                                          </p:stCondLst>
                                        </p:cTn>
                                        <p:tgtEl>
                                          <p:spTgt spid="3">
                                            <p:txEl>
                                              <p:pRg st="4" end="4"/>
                                            </p:txEl>
                                          </p:spTgt>
                                        </p:tgtEl>
                                        <p:attrNameLst>
                                          <p:attrName>ppt_x</p:attrName>
                                        </p:attrNameLst>
                                      </p:cBhvr>
                                    </p:anim>
                                  </p:childTnLst>
                                </p:cTn>
                              </p:par>
                              <p:par>
                                <p:cTn id="23" presetID="34"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from="(-#ppt_w/2)" to="(#ppt_x)" calcmode="lin" valueType="num">
                                      <p:cBhvr>
                                        <p:cTn id="25" dur="600" fill="hold">
                                          <p:stCondLst>
                                            <p:cond delay="0"/>
                                          </p:stCondLst>
                                        </p:cTn>
                                        <p:tgtEl>
                                          <p:spTgt spid="3">
                                            <p:txEl>
                                              <p:pRg st="5" end="5"/>
                                            </p:txEl>
                                          </p:spTgt>
                                        </p:tgtEl>
                                        <p:attrNameLst>
                                          <p:attrName>ppt_x</p:attrName>
                                        </p:attrNameLst>
                                      </p:cBhvr>
                                    </p:anim>
                                    <p:anim from="0" to="-1.0" calcmode="lin" valueType="num">
                                      <p:cBhvr>
                                        <p:cTn id="26" dur="200" decel="50000" autoRev="1" fill="hold">
                                          <p:stCondLst>
                                            <p:cond delay="600"/>
                                          </p:stCondLst>
                                        </p:cTn>
                                        <p:tgtEl>
                                          <p:spTgt spid="3">
                                            <p:txEl>
                                              <p:pRg st="5" end="5"/>
                                            </p:txEl>
                                          </p:spTgt>
                                        </p:tgtEl>
                                        <p:attrNameLst>
                                          <p:attrName>xshear</p:attrName>
                                        </p:attrNameLst>
                                      </p:cBhvr>
                                    </p:anim>
                                    <p:animScale>
                                      <p:cBhvr>
                                        <p:cTn id="27" dur="200" decel="100000" autoRev="1" fill="hold">
                                          <p:stCondLst>
                                            <p:cond delay="600"/>
                                          </p:stCondLst>
                                        </p:cTn>
                                        <p:tgtEl>
                                          <p:spTgt spid="3">
                                            <p:txEl>
                                              <p:pRg st="5" end="5"/>
                                            </p:txEl>
                                          </p:spTgt>
                                        </p:tgtEl>
                                      </p:cBhvr>
                                      <p:from x="100000" y="100000"/>
                                      <p:to x="80000" y="100000"/>
                                    </p:animScale>
                                    <p:anim by="(#ppt_h/3+#ppt_w*0.1)" calcmode="lin" valueType="num">
                                      <p:cBhvr additive="sum">
                                        <p:cTn id="28" dur="200" decel="100000" autoRev="1" fill="hold">
                                          <p:stCondLst>
                                            <p:cond delay="600"/>
                                          </p:stCondLst>
                                        </p:cTn>
                                        <p:tgtEl>
                                          <p:spTgt spid="3">
                                            <p:txEl>
                                              <p:pRg st="5" end="5"/>
                                            </p:txEl>
                                          </p:spTgt>
                                        </p:tgtEl>
                                        <p:attrNameLst>
                                          <p:attrName>ppt_x</p:attrName>
                                        </p:attrNameLst>
                                      </p:cBhvr>
                                    </p:anim>
                                  </p:childTnLst>
                                </p:cTn>
                              </p:par>
                              <p:par>
                                <p:cTn id="29" presetID="34"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from="(-#ppt_w/2)" to="(#ppt_x)" calcmode="lin" valueType="num">
                                      <p:cBhvr>
                                        <p:cTn id="31" dur="600" fill="hold">
                                          <p:stCondLst>
                                            <p:cond delay="0"/>
                                          </p:stCondLst>
                                        </p:cTn>
                                        <p:tgtEl>
                                          <p:spTgt spid="3">
                                            <p:txEl>
                                              <p:pRg st="6" end="6"/>
                                            </p:txEl>
                                          </p:spTgt>
                                        </p:tgtEl>
                                        <p:attrNameLst>
                                          <p:attrName>ppt_x</p:attrName>
                                        </p:attrNameLst>
                                      </p:cBhvr>
                                    </p:anim>
                                    <p:anim from="0" to="-1.0" calcmode="lin" valueType="num">
                                      <p:cBhvr>
                                        <p:cTn id="32" dur="200" decel="50000" autoRev="1" fill="hold">
                                          <p:stCondLst>
                                            <p:cond delay="600"/>
                                          </p:stCondLst>
                                        </p:cTn>
                                        <p:tgtEl>
                                          <p:spTgt spid="3">
                                            <p:txEl>
                                              <p:pRg st="6" end="6"/>
                                            </p:txEl>
                                          </p:spTgt>
                                        </p:tgtEl>
                                        <p:attrNameLst>
                                          <p:attrName>xshear</p:attrName>
                                        </p:attrNameLst>
                                      </p:cBhvr>
                                    </p:anim>
                                    <p:animScale>
                                      <p:cBhvr>
                                        <p:cTn id="33" dur="200" decel="100000" autoRev="1" fill="hold">
                                          <p:stCondLst>
                                            <p:cond delay="600"/>
                                          </p:stCondLst>
                                        </p:cTn>
                                        <p:tgtEl>
                                          <p:spTgt spid="3">
                                            <p:txEl>
                                              <p:pRg st="6" end="6"/>
                                            </p:txEl>
                                          </p:spTgt>
                                        </p:tgtEl>
                                      </p:cBhvr>
                                      <p:from x="100000" y="100000"/>
                                      <p:to x="80000" y="100000"/>
                                    </p:animScale>
                                    <p:anim by="(#ppt_h/3+#ppt_w*0.1)" calcmode="lin" valueType="num">
                                      <p:cBhvr additive="sum">
                                        <p:cTn id="34" dur="200" decel="100000" autoRev="1" fill="hold">
                                          <p:stCondLst>
                                            <p:cond delay="600"/>
                                          </p:stCondLst>
                                        </p:cTn>
                                        <p:tgtEl>
                                          <p:spTgt spid="3">
                                            <p:txEl>
                                              <p:pRg st="6" end="6"/>
                                            </p:txEl>
                                          </p:spTgt>
                                        </p:tgtEl>
                                        <p:attrNameLst>
                                          <p:attrName>ppt_x</p:attrName>
                                        </p:attrNameLst>
                                      </p:cBhvr>
                                    </p:anim>
                                  </p:childTnLst>
                                </p:cTn>
                              </p:par>
                              <p:par>
                                <p:cTn id="35" presetID="34"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from="(-#ppt_w/2)" to="(#ppt_x)" calcmode="lin" valueType="num">
                                      <p:cBhvr>
                                        <p:cTn id="37" dur="600" fill="hold">
                                          <p:stCondLst>
                                            <p:cond delay="0"/>
                                          </p:stCondLst>
                                        </p:cTn>
                                        <p:tgtEl>
                                          <p:spTgt spid="3">
                                            <p:txEl>
                                              <p:pRg st="7" end="7"/>
                                            </p:txEl>
                                          </p:spTgt>
                                        </p:tgtEl>
                                        <p:attrNameLst>
                                          <p:attrName>ppt_x</p:attrName>
                                        </p:attrNameLst>
                                      </p:cBhvr>
                                    </p:anim>
                                    <p:anim from="0" to="-1.0" calcmode="lin" valueType="num">
                                      <p:cBhvr>
                                        <p:cTn id="38" dur="200" decel="50000" autoRev="1" fill="hold">
                                          <p:stCondLst>
                                            <p:cond delay="600"/>
                                          </p:stCondLst>
                                        </p:cTn>
                                        <p:tgtEl>
                                          <p:spTgt spid="3">
                                            <p:txEl>
                                              <p:pRg st="7" end="7"/>
                                            </p:txEl>
                                          </p:spTgt>
                                        </p:tgtEl>
                                        <p:attrNameLst>
                                          <p:attrName>xshear</p:attrName>
                                        </p:attrNameLst>
                                      </p:cBhvr>
                                    </p:anim>
                                    <p:animScale>
                                      <p:cBhvr>
                                        <p:cTn id="39" dur="200" decel="100000" autoRev="1" fill="hold">
                                          <p:stCondLst>
                                            <p:cond delay="600"/>
                                          </p:stCondLst>
                                        </p:cTn>
                                        <p:tgtEl>
                                          <p:spTgt spid="3">
                                            <p:txEl>
                                              <p:pRg st="7" end="7"/>
                                            </p:txEl>
                                          </p:spTgt>
                                        </p:tgtEl>
                                      </p:cBhvr>
                                      <p:from x="100000" y="100000"/>
                                      <p:to x="80000" y="100000"/>
                                    </p:animScale>
                                    <p:anim by="(#ppt_h/3+#ppt_w*0.1)" calcmode="lin" valueType="num">
                                      <p:cBhvr additive="sum">
                                        <p:cTn id="40" dur="200" decel="100000" autoRev="1" fill="hold">
                                          <p:stCondLst>
                                            <p:cond delay="600"/>
                                          </p:stCondLst>
                                        </p:cTn>
                                        <p:tgtEl>
                                          <p:spTgt spid="3">
                                            <p:txEl>
                                              <p:pRg st="7" end="7"/>
                                            </p:txEl>
                                          </p:spTgt>
                                        </p:tgtEl>
                                        <p:attrNameLst>
                                          <p:attrName>ppt_x</p:attrName>
                                        </p:attrNameLst>
                                      </p:cBhvr>
                                    </p:anim>
                                  </p:childTnLst>
                                </p:cTn>
                              </p:par>
                            </p:childTnLst>
                          </p:cTn>
                        </p:par>
                      </p:childTnLst>
                    </p:cTn>
                  </p:par>
                  <p:par>
                    <p:cTn id="41" fill="hold">
                      <p:stCondLst>
                        <p:cond delay="indefinite"/>
                      </p:stCondLst>
                      <p:childTnLst>
                        <p:par>
                          <p:cTn id="42" fill="hold">
                            <p:stCondLst>
                              <p:cond delay="0"/>
                            </p:stCondLst>
                            <p:childTnLst>
                              <p:par>
                                <p:cTn id="43" presetID="34"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from="(-#ppt_w/2)" to="(#ppt_x)" calcmode="lin" valueType="num">
                                      <p:cBhvr>
                                        <p:cTn id="45" dur="600" fill="hold">
                                          <p:stCondLst>
                                            <p:cond delay="0"/>
                                          </p:stCondLst>
                                        </p:cTn>
                                        <p:tgtEl>
                                          <p:spTgt spid="3">
                                            <p:txEl>
                                              <p:pRg st="8" end="8"/>
                                            </p:txEl>
                                          </p:spTgt>
                                        </p:tgtEl>
                                        <p:attrNameLst>
                                          <p:attrName>ppt_x</p:attrName>
                                        </p:attrNameLst>
                                      </p:cBhvr>
                                    </p:anim>
                                    <p:anim from="0" to="-1.0" calcmode="lin" valueType="num">
                                      <p:cBhvr>
                                        <p:cTn id="46" dur="200" decel="50000" autoRev="1" fill="hold">
                                          <p:stCondLst>
                                            <p:cond delay="600"/>
                                          </p:stCondLst>
                                        </p:cTn>
                                        <p:tgtEl>
                                          <p:spTgt spid="3">
                                            <p:txEl>
                                              <p:pRg st="8" end="8"/>
                                            </p:txEl>
                                          </p:spTgt>
                                        </p:tgtEl>
                                        <p:attrNameLst>
                                          <p:attrName>xshear</p:attrName>
                                        </p:attrNameLst>
                                      </p:cBhvr>
                                    </p:anim>
                                    <p:animScale>
                                      <p:cBhvr>
                                        <p:cTn id="47" dur="200" decel="100000" autoRev="1" fill="hold">
                                          <p:stCondLst>
                                            <p:cond delay="600"/>
                                          </p:stCondLst>
                                        </p:cTn>
                                        <p:tgtEl>
                                          <p:spTgt spid="3">
                                            <p:txEl>
                                              <p:pRg st="8" end="8"/>
                                            </p:txEl>
                                          </p:spTgt>
                                        </p:tgtEl>
                                      </p:cBhvr>
                                      <p:from x="100000" y="100000"/>
                                      <p:to x="80000" y="100000"/>
                                    </p:animScale>
                                    <p:anim by="(#ppt_h/3+#ppt_w*0.1)" calcmode="lin" valueType="num">
                                      <p:cBhvr additive="sum">
                                        <p:cTn id="48" dur="200" decel="100000" autoRev="1" fill="hold">
                                          <p:stCondLst>
                                            <p:cond delay="600"/>
                                          </p:stCondLst>
                                        </p:cTn>
                                        <p:tgtEl>
                                          <p:spTgt spid="3">
                                            <p:txEl>
                                              <p:pRg st="8" end="8"/>
                                            </p:txEl>
                                          </p:spTgt>
                                        </p:tgtEl>
                                        <p:attrNameLst>
                                          <p:attrName>ppt_x</p:attrName>
                                        </p:attrNameLst>
                                      </p:cBhvr>
                                    </p:anim>
                                  </p:childTnLst>
                                </p:cTn>
                              </p:par>
                            </p:childTnLst>
                          </p:cTn>
                        </p:par>
                      </p:childTnLst>
                    </p:cTn>
                  </p:par>
                  <p:par>
                    <p:cTn id="49" fill="hold">
                      <p:stCondLst>
                        <p:cond delay="indefinite"/>
                      </p:stCondLst>
                      <p:childTnLst>
                        <p:par>
                          <p:cTn id="50" fill="hold">
                            <p:stCondLst>
                              <p:cond delay="0"/>
                            </p:stCondLst>
                            <p:childTnLst>
                              <p:par>
                                <p:cTn id="51" presetID="34" presetClass="entr" presetSubtype="0" fill="hold" nodeType="click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 from="(-#ppt_w/2)" to="(#ppt_x)" calcmode="lin" valueType="num">
                                      <p:cBhvr>
                                        <p:cTn id="53" dur="600" fill="hold">
                                          <p:stCondLst>
                                            <p:cond delay="0"/>
                                          </p:stCondLst>
                                        </p:cTn>
                                        <p:tgtEl>
                                          <p:spTgt spid="3">
                                            <p:txEl>
                                              <p:pRg st="9" end="9"/>
                                            </p:txEl>
                                          </p:spTgt>
                                        </p:tgtEl>
                                        <p:attrNameLst>
                                          <p:attrName>ppt_x</p:attrName>
                                        </p:attrNameLst>
                                      </p:cBhvr>
                                    </p:anim>
                                    <p:anim from="0" to="-1.0" calcmode="lin" valueType="num">
                                      <p:cBhvr>
                                        <p:cTn id="54" dur="200" decel="50000" autoRev="1" fill="hold">
                                          <p:stCondLst>
                                            <p:cond delay="600"/>
                                          </p:stCondLst>
                                        </p:cTn>
                                        <p:tgtEl>
                                          <p:spTgt spid="3">
                                            <p:txEl>
                                              <p:pRg st="9" end="9"/>
                                            </p:txEl>
                                          </p:spTgt>
                                        </p:tgtEl>
                                        <p:attrNameLst>
                                          <p:attrName>xshear</p:attrName>
                                        </p:attrNameLst>
                                      </p:cBhvr>
                                    </p:anim>
                                    <p:animScale>
                                      <p:cBhvr>
                                        <p:cTn id="55" dur="200" decel="100000" autoRev="1" fill="hold">
                                          <p:stCondLst>
                                            <p:cond delay="600"/>
                                          </p:stCondLst>
                                        </p:cTn>
                                        <p:tgtEl>
                                          <p:spTgt spid="3">
                                            <p:txEl>
                                              <p:pRg st="9" end="9"/>
                                            </p:txEl>
                                          </p:spTgt>
                                        </p:tgtEl>
                                      </p:cBhvr>
                                      <p:from x="100000" y="100000"/>
                                      <p:to x="80000" y="100000"/>
                                    </p:animScale>
                                    <p:anim by="(#ppt_h/3+#ppt_w*0.1)" calcmode="lin" valueType="num">
                                      <p:cBhvr additive="sum">
                                        <p:cTn id="56" dur="200" decel="100000" autoRev="1" fill="hold">
                                          <p:stCondLst>
                                            <p:cond delay="600"/>
                                          </p:stCondLst>
                                        </p:cTn>
                                        <p:tgtEl>
                                          <p:spTgt spid="3">
                                            <p:txEl>
                                              <p:pRg st="9" end="9"/>
                                            </p:txEl>
                                          </p:spTgt>
                                        </p:tgtEl>
                                        <p:attrNameLst>
                                          <p:attrName>ppt_x</p:attrName>
                                        </p:attrNameLst>
                                      </p:cBhvr>
                                    </p:anim>
                                  </p:childTnLst>
                                </p:cTn>
                              </p:par>
                              <p:par>
                                <p:cTn id="57" presetID="34" presetClass="entr" presetSubtype="0" fill="hold" nodeType="with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anim from="(-#ppt_w/2)" to="(#ppt_x)" calcmode="lin" valueType="num">
                                      <p:cBhvr>
                                        <p:cTn id="59" dur="600" fill="hold">
                                          <p:stCondLst>
                                            <p:cond delay="0"/>
                                          </p:stCondLst>
                                        </p:cTn>
                                        <p:tgtEl>
                                          <p:spTgt spid="3">
                                            <p:txEl>
                                              <p:pRg st="10" end="10"/>
                                            </p:txEl>
                                          </p:spTgt>
                                        </p:tgtEl>
                                        <p:attrNameLst>
                                          <p:attrName>ppt_x</p:attrName>
                                        </p:attrNameLst>
                                      </p:cBhvr>
                                    </p:anim>
                                    <p:anim from="0" to="-1.0" calcmode="lin" valueType="num">
                                      <p:cBhvr>
                                        <p:cTn id="60" dur="200" decel="50000" autoRev="1" fill="hold">
                                          <p:stCondLst>
                                            <p:cond delay="600"/>
                                          </p:stCondLst>
                                        </p:cTn>
                                        <p:tgtEl>
                                          <p:spTgt spid="3">
                                            <p:txEl>
                                              <p:pRg st="10" end="10"/>
                                            </p:txEl>
                                          </p:spTgt>
                                        </p:tgtEl>
                                        <p:attrNameLst>
                                          <p:attrName>xshear</p:attrName>
                                        </p:attrNameLst>
                                      </p:cBhvr>
                                    </p:anim>
                                    <p:animScale>
                                      <p:cBhvr>
                                        <p:cTn id="61" dur="200" decel="100000" autoRev="1" fill="hold">
                                          <p:stCondLst>
                                            <p:cond delay="600"/>
                                          </p:stCondLst>
                                        </p:cTn>
                                        <p:tgtEl>
                                          <p:spTgt spid="3">
                                            <p:txEl>
                                              <p:pRg st="10" end="10"/>
                                            </p:txEl>
                                          </p:spTgt>
                                        </p:tgtEl>
                                      </p:cBhvr>
                                      <p:from x="100000" y="100000"/>
                                      <p:to x="80000" y="100000"/>
                                    </p:animScale>
                                    <p:anim by="(#ppt_h/3+#ppt_w*0.1)" calcmode="lin" valueType="num">
                                      <p:cBhvr additive="sum">
                                        <p:cTn id="62" dur="200" decel="100000" autoRev="1" fill="hold">
                                          <p:stCondLst>
                                            <p:cond delay="600"/>
                                          </p:stCondLst>
                                        </p:cTn>
                                        <p:tgtEl>
                                          <p:spTgt spid="3">
                                            <p:txEl>
                                              <p:pRg st="10" end="1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normAutofit/>
          </a:bodyPr>
          <a:lstStyle/>
          <a:p>
            <a:pPr algn="ctr"/>
            <a:r>
              <a:rPr lang="en-US" dirty="0" smtClean="0"/>
              <a:t>Can You Trust the Bible?</a:t>
            </a:r>
            <a:endParaRPr lang="en-US" dirty="0"/>
          </a:p>
        </p:txBody>
      </p:sp>
      <p:sp>
        <p:nvSpPr>
          <p:cNvPr id="3" name="Content Placeholder 2"/>
          <p:cNvSpPr>
            <a:spLocks noGrp="1"/>
          </p:cNvSpPr>
          <p:nvPr>
            <p:ph idx="1"/>
          </p:nvPr>
        </p:nvSpPr>
        <p:spPr>
          <a:xfrm>
            <a:off x="457200" y="1524000"/>
            <a:ext cx="8229600" cy="4800600"/>
          </a:xfrm>
        </p:spPr>
        <p:txBody>
          <a:bodyPr/>
          <a:lstStyle/>
          <a:p>
            <a:pPr algn="ctr">
              <a:buNone/>
            </a:pPr>
            <a:r>
              <a:rPr lang="en-US" dirty="0" smtClean="0">
                <a:latin typeface="Algerian" pitchFamily="82" charset="0"/>
              </a:rPr>
              <a:t>Examples of alleged contradictions</a:t>
            </a:r>
          </a:p>
          <a:p>
            <a:pPr algn="ctr">
              <a:buNone/>
            </a:pPr>
            <a:r>
              <a:rPr lang="en-US" dirty="0" smtClean="0"/>
              <a:t>Death of Judas</a:t>
            </a:r>
          </a:p>
          <a:p>
            <a:pPr>
              <a:buNone/>
            </a:pPr>
            <a:r>
              <a:rPr lang="en-US" b="1" dirty="0" smtClean="0"/>
              <a:t>Matthew 27:3-8 </a:t>
            </a:r>
            <a:r>
              <a:rPr lang="en-US" dirty="0" smtClean="0"/>
              <a:t> - and he went away and hanged himself</a:t>
            </a:r>
          </a:p>
          <a:p>
            <a:pPr>
              <a:buNone/>
            </a:pPr>
            <a:r>
              <a:rPr lang="en-US" b="1" dirty="0" smtClean="0"/>
              <a:t>Acts 1:16-19  - </a:t>
            </a:r>
            <a:r>
              <a:rPr lang="en-US" dirty="0" smtClean="0"/>
              <a:t>and falling headlong, he burst open in the middle and all his bowels gushed out. </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Autofit/>
          </a:bodyPr>
          <a:lstStyle/>
          <a:p>
            <a:pPr algn="ctr"/>
            <a:r>
              <a:rPr lang="en-US" sz="4000" dirty="0" smtClean="0"/>
              <a:t>Can You Understand the BIBLE?</a:t>
            </a:r>
            <a:endParaRPr lang="en-US" sz="4000" dirty="0"/>
          </a:p>
        </p:txBody>
      </p:sp>
      <p:sp>
        <p:nvSpPr>
          <p:cNvPr id="3" name="Content Placeholder 2"/>
          <p:cNvSpPr>
            <a:spLocks noGrp="1"/>
          </p:cNvSpPr>
          <p:nvPr>
            <p:ph idx="1"/>
          </p:nvPr>
        </p:nvSpPr>
        <p:spPr>
          <a:xfrm>
            <a:off x="457200" y="1295400"/>
            <a:ext cx="8229600" cy="5029200"/>
          </a:xfrm>
        </p:spPr>
        <p:txBody>
          <a:bodyPr/>
          <a:lstStyle/>
          <a:p>
            <a:pPr>
              <a:buNone/>
            </a:pPr>
            <a:r>
              <a:rPr lang="en-US" dirty="0" smtClean="0"/>
              <a:t>The questions are…</a:t>
            </a:r>
          </a:p>
          <a:p>
            <a:pPr>
              <a:buNone/>
            </a:pPr>
            <a:r>
              <a:rPr lang="en-US" dirty="0" smtClean="0"/>
              <a:t>If there are there so many different denominations with different interpretations, how can anyone understand for sure what the Bible really says?</a:t>
            </a:r>
            <a:endParaRPr lang="en-US" dirty="0"/>
          </a:p>
          <a:p>
            <a:pPr>
              <a:buNone/>
            </a:pPr>
            <a:endParaRPr lang="en-US" dirty="0" smtClean="0"/>
          </a:p>
          <a:p>
            <a:pPr>
              <a:buNone/>
            </a:pPr>
            <a:r>
              <a:rPr lang="en-US" dirty="0" smtClean="0"/>
              <a:t>Isn’t that just your interpretation?</a:t>
            </a:r>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from="(-#ppt_w/2)" to="(#ppt_x)" calcmode="lin" valueType="num">
                                      <p:cBhvr>
                                        <p:cTn id="7" dur="600" fill="hold">
                                          <p:stCondLst>
                                            <p:cond delay="0"/>
                                          </p:stCondLst>
                                        </p:cTn>
                                        <p:tgtEl>
                                          <p:spTgt spid="3">
                                            <p:txEl>
                                              <p:pRg st="1" end="1"/>
                                            </p:txEl>
                                          </p:spTgt>
                                        </p:tgtEl>
                                        <p:attrNameLst>
                                          <p:attrName>ppt_x</p:attrName>
                                        </p:attrNameLst>
                                      </p:cBhvr>
                                    </p:anim>
                                    <p:anim from="0" to="-1.0" calcmode="lin" valueType="num">
                                      <p:cBhvr>
                                        <p:cTn id="8" dur="200" decel="50000" autoRev="1" fill="hold">
                                          <p:stCondLst>
                                            <p:cond delay="600"/>
                                          </p:stCondLst>
                                        </p:cTn>
                                        <p:tgtEl>
                                          <p:spTgt spid="3">
                                            <p:txEl>
                                              <p:pRg st="1" end="1"/>
                                            </p:txEl>
                                          </p:spTgt>
                                        </p:tgtEl>
                                        <p:attrNameLst>
                                          <p:attrName>xshear</p:attrName>
                                        </p:attrNameLst>
                                      </p:cBhvr>
                                    </p:anim>
                                    <p:animScale>
                                      <p:cBhvr>
                                        <p:cTn id="9" dur="200" decel="100000" autoRev="1" fill="hold">
                                          <p:stCondLst>
                                            <p:cond delay="600"/>
                                          </p:stCondLst>
                                        </p:cTn>
                                        <p:tgtEl>
                                          <p:spTgt spid="3">
                                            <p:txEl>
                                              <p:pRg st="1" end="1"/>
                                            </p:txEl>
                                          </p:spTgt>
                                        </p:tgtEl>
                                      </p:cBhvr>
                                      <p:from x="100000" y="100000"/>
                                      <p:to x="80000" y="100000"/>
                                    </p:animScale>
                                    <p:anim by="(#ppt_h/3+#ppt_w*0.1)" calcmode="lin" valueType="num">
                                      <p:cBhvr additive="sum">
                                        <p:cTn id="10" dur="200" decel="100000" autoRev="1" fill="hold">
                                          <p:stCondLst>
                                            <p:cond delay="600"/>
                                          </p:stCondLst>
                                        </p:cTn>
                                        <p:tgtEl>
                                          <p:spTgt spid="3">
                                            <p:txEl>
                                              <p:pRg st="1" end="1"/>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from="(-#ppt_w/2)" to="(#ppt_x)" calcmode="lin" valueType="num">
                                      <p:cBhvr>
                                        <p:cTn id="15" dur="600" fill="hold">
                                          <p:stCondLst>
                                            <p:cond delay="0"/>
                                          </p:stCondLst>
                                        </p:cTn>
                                        <p:tgtEl>
                                          <p:spTgt spid="3">
                                            <p:txEl>
                                              <p:pRg st="3" end="3"/>
                                            </p:txEl>
                                          </p:spTgt>
                                        </p:tgtEl>
                                        <p:attrNameLst>
                                          <p:attrName>ppt_x</p:attrName>
                                        </p:attrNameLst>
                                      </p:cBhvr>
                                    </p:anim>
                                    <p:anim from="0" to="-1.0" calcmode="lin" valueType="num">
                                      <p:cBhvr>
                                        <p:cTn id="16" dur="200" decel="50000" autoRev="1" fill="hold">
                                          <p:stCondLst>
                                            <p:cond delay="600"/>
                                          </p:stCondLst>
                                        </p:cTn>
                                        <p:tgtEl>
                                          <p:spTgt spid="3">
                                            <p:txEl>
                                              <p:pRg st="3" end="3"/>
                                            </p:txEl>
                                          </p:spTgt>
                                        </p:tgtEl>
                                        <p:attrNameLst>
                                          <p:attrName>xshear</p:attrName>
                                        </p:attrNameLst>
                                      </p:cBhvr>
                                    </p:anim>
                                    <p:animScale>
                                      <p:cBhvr>
                                        <p:cTn id="17" dur="200" decel="100000" autoRev="1" fill="hold">
                                          <p:stCondLst>
                                            <p:cond delay="600"/>
                                          </p:stCondLst>
                                        </p:cTn>
                                        <p:tgtEl>
                                          <p:spTgt spid="3">
                                            <p:txEl>
                                              <p:pRg st="3" end="3"/>
                                            </p:txEl>
                                          </p:spTgt>
                                        </p:tgtEl>
                                      </p:cBhvr>
                                      <p:from x="100000" y="100000"/>
                                      <p:to x="80000" y="100000"/>
                                    </p:animScale>
                                    <p:anim by="(#ppt_h/3+#ppt_w*0.1)" calcmode="lin" valueType="num">
                                      <p:cBhvr additive="sum">
                                        <p:cTn id="18" dur="200" decel="100000" autoRev="1" fill="hold">
                                          <p:stCondLst>
                                            <p:cond delay="600"/>
                                          </p:stCondLst>
                                        </p:cTn>
                                        <p:tgtEl>
                                          <p:spTgt spid="3">
                                            <p:txEl>
                                              <p:pRg st="3" end="3"/>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sz="4400" dirty="0" smtClean="0"/>
              <a:t>Can You UNDERSTAND the BIBLE?</a:t>
            </a:r>
            <a:endParaRPr lang="en-US" sz="4400" dirty="0"/>
          </a:p>
        </p:txBody>
      </p:sp>
      <p:sp>
        <p:nvSpPr>
          <p:cNvPr id="3" name="Content Placeholder 2"/>
          <p:cNvSpPr>
            <a:spLocks noGrp="1"/>
          </p:cNvSpPr>
          <p:nvPr>
            <p:ph idx="1"/>
          </p:nvPr>
        </p:nvSpPr>
        <p:spPr/>
        <p:txBody>
          <a:bodyPr/>
          <a:lstStyle/>
          <a:p>
            <a:pPr>
              <a:buNone/>
            </a:pPr>
            <a:r>
              <a:rPr lang="en-US" dirty="0" smtClean="0"/>
              <a:t>From the outside, various Christian churches and traditions can look extremely different.</a:t>
            </a:r>
          </a:p>
          <a:p>
            <a:pPr>
              <a:buNone/>
            </a:pPr>
            <a:r>
              <a:rPr lang="en-US" dirty="0" smtClean="0"/>
              <a:t>Granted…</a:t>
            </a:r>
          </a:p>
          <a:p>
            <a:pPr>
              <a:buNone/>
            </a:pPr>
            <a:r>
              <a:rPr lang="en-US" dirty="0" smtClean="0"/>
              <a:t>Christianity is the faith that is most spread across the cultures and regions of the world.</a:t>
            </a:r>
          </a:p>
          <a:p>
            <a:pPr>
              <a:buNone/>
            </a:pPr>
            <a:r>
              <a:rPr lang="en-US" dirty="0" smtClean="0"/>
              <a:t>Theological rifts have occurred over the centuries.</a:t>
            </a:r>
          </a:p>
          <a:p>
            <a:pPr>
              <a:buNone/>
            </a:pPr>
            <a:r>
              <a:rPr lang="en-US" dirty="0" smtClean="0"/>
              <a:t>	</a:t>
            </a:r>
            <a:r>
              <a:rPr lang="en-US" sz="2400" dirty="0" smtClean="0"/>
              <a:t>Eastern  Greek and western Roman division – 11</a:t>
            </a:r>
            <a:r>
              <a:rPr lang="en-US" sz="2400" baseline="30000" dirty="0" smtClean="0"/>
              <a:t>th</a:t>
            </a:r>
            <a:r>
              <a:rPr lang="en-US" sz="2400" dirty="0" smtClean="0"/>
              <a:t> century</a:t>
            </a:r>
          </a:p>
          <a:p>
            <a:pPr>
              <a:buNone/>
            </a:pPr>
            <a:r>
              <a:rPr lang="en-US" sz="2400" dirty="0" smtClean="0"/>
              <a:t>	Roman Catholic and Protestant church – 16</a:t>
            </a:r>
            <a:r>
              <a:rPr lang="en-US" sz="2400" baseline="30000" dirty="0" smtClean="0"/>
              <a:t>th</a:t>
            </a:r>
            <a:r>
              <a:rPr lang="en-US" sz="2400" dirty="0" smtClean="0"/>
              <a:t> century</a:t>
            </a:r>
          </a:p>
          <a:p>
            <a:pPr>
              <a:buNone/>
            </a:pPr>
            <a:r>
              <a:rPr lang="en-US" sz="2400" dirty="0" smtClean="0"/>
              <a:t>	Various  divisions in the Protestant church</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from="(-#ppt_w/2)" to="(#ppt_x)" calcmode="lin" valueType="num">
                                      <p:cBhvr>
                                        <p:cTn id="7" dur="600" fill="hold">
                                          <p:stCondLst>
                                            <p:cond delay="0"/>
                                          </p:stCondLst>
                                        </p:cTn>
                                        <p:tgtEl>
                                          <p:spTgt spid="3">
                                            <p:txEl>
                                              <p:pRg st="3" end="3"/>
                                            </p:txEl>
                                          </p:spTgt>
                                        </p:tgtEl>
                                        <p:attrNameLst>
                                          <p:attrName>ppt_x</p:attrName>
                                        </p:attrNameLst>
                                      </p:cBhvr>
                                    </p:anim>
                                    <p:anim from="0" to="-1.0" calcmode="lin" valueType="num">
                                      <p:cBhvr>
                                        <p:cTn id="8" dur="200" decel="50000" autoRev="1" fill="hold">
                                          <p:stCondLst>
                                            <p:cond delay="600"/>
                                          </p:stCondLst>
                                        </p:cTn>
                                        <p:tgtEl>
                                          <p:spTgt spid="3">
                                            <p:txEl>
                                              <p:pRg st="3" end="3"/>
                                            </p:txEl>
                                          </p:spTgt>
                                        </p:tgtEl>
                                        <p:attrNameLst>
                                          <p:attrName>xshear</p:attrName>
                                        </p:attrNameLst>
                                      </p:cBhvr>
                                    </p:anim>
                                    <p:animScale>
                                      <p:cBhvr>
                                        <p:cTn id="9" dur="200" decel="100000" autoRev="1" fill="hold">
                                          <p:stCondLst>
                                            <p:cond delay="600"/>
                                          </p:stCondLst>
                                        </p:cTn>
                                        <p:tgtEl>
                                          <p:spTgt spid="3">
                                            <p:txEl>
                                              <p:pRg st="3" end="3"/>
                                            </p:txEl>
                                          </p:spTgt>
                                        </p:tgtEl>
                                      </p:cBhvr>
                                      <p:from x="100000" y="100000"/>
                                      <p:to x="80000" y="100000"/>
                                    </p:animScale>
                                    <p:anim by="(#ppt_h/3+#ppt_w*0.1)" calcmode="lin" valueType="num">
                                      <p:cBhvr additive="sum">
                                        <p:cTn id="10" dur="200" decel="100000" autoRev="1" fill="hold">
                                          <p:stCondLst>
                                            <p:cond delay="600"/>
                                          </p:stCondLst>
                                        </p:cTn>
                                        <p:tgtEl>
                                          <p:spTgt spid="3">
                                            <p:txEl>
                                              <p:pRg st="3" end="3"/>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from="(-#ppt_w/2)" to="(#ppt_x)" calcmode="lin" valueType="num">
                                      <p:cBhvr>
                                        <p:cTn id="13" dur="600" fill="hold">
                                          <p:stCondLst>
                                            <p:cond delay="0"/>
                                          </p:stCondLst>
                                        </p:cTn>
                                        <p:tgtEl>
                                          <p:spTgt spid="3">
                                            <p:txEl>
                                              <p:pRg st="4" end="4"/>
                                            </p:txEl>
                                          </p:spTgt>
                                        </p:tgtEl>
                                        <p:attrNameLst>
                                          <p:attrName>ppt_x</p:attrName>
                                        </p:attrNameLst>
                                      </p:cBhvr>
                                    </p:anim>
                                    <p:anim from="0" to="-1.0" calcmode="lin" valueType="num">
                                      <p:cBhvr>
                                        <p:cTn id="14" dur="200" decel="50000" autoRev="1" fill="hold">
                                          <p:stCondLst>
                                            <p:cond delay="600"/>
                                          </p:stCondLst>
                                        </p:cTn>
                                        <p:tgtEl>
                                          <p:spTgt spid="3">
                                            <p:txEl>
                                              <p:pRg st="4" end="4"/>
                                            </p:txEl>
                                          </p:spTgt>
                                        </p:tgtEl>
                                        <p:attrNameLst>
                                          <p:attrName>xshear</p:attrName>
                                        </p:attrNameLst>
                                      </p:cBhvr>
                                    </p:anim>
                                    <p:animScale>
                                      <p:cBhvr>
                                        <p:cTn id="15" dur="200" decel="100000" autoRev="1" fill="hold">
                                          <p:stCondLst>
                                            <p:cond delay="600"/>
                                          </p:stCondLst>
                                        </p:cTn>
                                        <p:tgtEl>
                                          <p:spTgt spid="3">
                                            <p:txEl>
                                              <p:pRg st="4" end="4"/>
                                            </p:txEl>
                                          </p:spTgt>
                                        </p:tgtEl>
                                      </p:cBhvr>
                                      <p:from x="100000" y="100000"/>
                                      <p:to x="80000" y="100000"/>
                                    </p:animScale>
                                    <p:anim by="(#ppt_h/3+#ppt_w*0.1)" calcmode="lin" valueType="num">
                                      <p:cBhvr additive="sum">
                                        <p:cTn id="16" dur="200" decel="100000" autoRev="1" fill="hold">
                                          <p:stCondLst>
                                            <p:cond delay="600"/>
                                          </p:stCondLst>
                                        </p:cTn>
                                        <p:tgtEl>
                                          <p:spTgt spid="3">
                                            <p:txEl>
                                              <p:pRg st="4" end="4"/>
                                            </p:txEl>
                                          </p:spTgt>
                                        </p:tgtEl>
                                        <p:attrNameLst>
                                          <p:attrName>ppt_x</p:attrName>
                                        </p:attrNameLst>
                                      </p:cBhvr>
                                    </p:anim>
                                  </p:childTnLst>
                                </p:cTn>
                              </p:par>
                              <p:par>
                                <p:cTn id="17" presetID="34"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from="(-#ppt_w/2)" to="(#ppt_x)" calcmode="lin" valueType="num">
                                      <p:cBhvr>
                                        <p:cTn id="19" dur="600" fill="hold">
                                          <p:stCondLst>
                                            <p:cond delay="0"/>
                                          </p:stCondLst>
                                        </p:cTn>
                                        <p:tgtEl>
                                          <p:spTgt spid="3">
                                            <p:txEl>
                                              <p:pRg st="5" end="5"/>
                                            </p:txEl>
                                          </p:spTgt>
                                        </p:tgtEl>
                                        <p:attrNameLst>
                                          <p:attrName>ppt_x</p:attrName>
                                        </p:attrNameLst>
                                      </p:cBhvr>
                                    </p:anim>
                                    <p:anim from="0" to="-1.0" calcmode="lin" valueType="num">
                                      <p:cBhvr>
                                        <p:cTn id="20" dur="200" decel="50000" autoRev="1" fill="hold">
                                          <p:stCondLst>
                                            <p:cond delay="600"/>
                                          </p:stCondLst>
                                        </p:cTn>
                                        <p:tgtEl>
                                          <p:spTgt spid="3">
                                            <p:txEl>
                                              <p:pRg st="5" end="5"/>
                                            </p:txEl>
                                          </p:spTgt>
                                        </p:tgtEl>
                                        <p:attrNameLst>
                                          <p:attrName>xshear</p:attrName>
                                        </p:attrNameLst>
                                      </p:cBhvr>
                                    </p:anim>
                                    <p:animScale>
                                      <p:cBhvr>
                                        <p:cTn id="21" dur="200" decel="100000" autoRev="1" fill="hold">
                                          <p:stCondLst>
                                            <p:cond delay="600"/>
                                          </p:stCondLst>
                                        </p:cTn>
                                        <p:tgtEl>
                                          <p:spTgt spid="3">
                                            <p:txEl>
                                              <p:pRg st="5" end="5"/>
                                            </p:txEl>
                                          </p:spTgt>
                                        </p:tgtEl>
                                      </p:cBhvr>
                                      <p:from x="100000" y="100000"/>
                                      <p:to x="80000" y="100000"/>
                                    </p:animScale>
                                    <p:anim by="(#ppt_h/3+#ppt_w*0.1)" calcmode="lin" valueType="num">
                                      <p:cBhvr additive="sum">
                                        <p:cTn id="22" dur="200" decel="100000" autoRev="1" fill="hold">
                                          <p:stCondLst>
                                            <p:cond delay="600"/>
                                          </p:stCondLst>
                                        </p:cTn>
                                        <p:tgtEl>
                                          <p:spTgt spid="3">
                                            <p:txEl>
                                              <p:pRg st="5" end="5"/>
                                            </p:txEl>
                                          </p:spTgt>
                                        </p:tgtEl>
                                        <p:attrNameLst>
                                          <p:attrName>ppt_x</p:attrName>
                                        </p:attrNameLst>
                                      </p:cBhvr>
                                    </p:anim>
                                  </p:childTnLst>
                                </p:cTn>
                              </p:par>
                              <p:par>
                                <p:cTn id="23" presetID="34"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from="(-#ppt_w/2)" to="(#ppt_x)" calcmode="lin" valueType="num">
                                      <p:cBhvr>
                                        <p:cTn id="25" dur="600" fill="hold">
                                          <p:stCondLst>
                                            <p:cond delay="0"/>
                                          </p:stCondLst>
                                        </p:cTn>
                                        <p:tgtEl>
                                          <p:spTgt spid="3">
                                            <p:txEl>
                                              <p:pRg st="6" end="6"/>
                                            </p:txEl>
                                          </p:spTgt>
                                        </p:tgtEl>
                                        <p:attrNameLst>
                                          <p:attrName>ppt_x</p:attrName>
                                        </p:attrNameLst>
                                      </p:cBhvr>
                                    </p:anim>
                                    <p:anim from="0" to="-1.0" calcmode="lin" valueType="num">
                                      <p:cBhvr>
                                        <p:cTn id="26" dur="200" decel="50000" autoRev="1" fill="hold">
                                          <p:stCondLst>
                                            <p:cond delay="600"/>
                                          </p:stCondLst>
                                        </p:cTn>
                                        <p:tgtEl>
                                          <p:spTgt spid="3">
                                            <p:txEl>
                                              <p:pRg st="6" end="6"/>
                                            </p:txEl>
                                          </p:spTgt>
                                        </p:tgtEl>
                                        <p:attrNameLst>
                                          <p:attrName>xshear</p:attrName>
                                        </p:attrNameLst>
                                      </p:cBhvr>
                                    </p:anim>
                                    <p:animScale>
                                      <p:cBhvr>
                                        <p:cTn id="27" dur="200" decel="100000" autoRev="1" fill="hold">
                                          <p:stCondLst>
                                            <p:cond delay="600"/>
                                          </p:stCondLst>
                                        </p:cTn>
                                        <p:tgtEl>
                                          <p:spTgt spid="3">
                                            <p:txEl>
                                              <p:pRg st="6" end="6"/>
                                            </p:txEl>
                                          </p:spTgt>
                                        </p:tgtEl>
                                      </p:cBhvr>
                                      <p:from x="100000" y="100000"/>
                                      <p:to x="80000" y="100000"/>
                                    </p:animScale>
                                    <p:anim by="(#ppt_h/3+#ppt_w*0.1)" calcmode="lin" valueType="num">
                                      <p:cBhvr additive="sum">
                                        <p:cTn id="28" dur="200" decel="100000" autoRev="1" fill="hold">
                                          <p:stCondLst>
                                            <p:cond delay="600"/>
                                          </p:stCondLst>
                                        </p:cTn>
                                        <p:tgtEl>
                                          <p:spTgt spid="3">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a:bodyPr>
          <a:lstStyle/>
          <a:p>
            <a:pPr algn="ctr"/>
            <a:r>
              <a:rPr lang="en-US" sz="4400" dirty="0" smtClean="0"/>
              <a:t>Can You UNDERSTAND the BIBLE?</a:t>
            </a:r>
            <a:endParaRPr lang="en-US" sz="4400" dirty="0"/>
          </a:p>
        </p:txBody>
      </p:sp>
      <p:sp>
        <p:nvSpPr>
          <p:cNvPr id="3" name="Content Placeholder 2"/>
          <p:cNvSpPr>
            <a:spLocks noGrp="1"/>
          </p:cNvSpPr>
          <p:nvPr>
            <p:ph idx="1"/>
          </p:nvPr>
        </p:nvSpPr>
        <p:spPr>
          <a:xfrm>
            <a:off x="457200" y="1447800"/>
            <a:ext cx="8229600" cy="4876800"/>
          </a:xfrm>
        </p:spPr>
        <p:txBody>
          <a:bodyPr/>
          <a:lstStyle/>
          <a:p>
            <a:pPr algn="ctr">
              <a:buNone/>
            </a:pPr>
            <a:r>
              <a:rPr lang="en-US" dirty="0" smtClean="0"/>
              <a:t>Despite the vast cultural and theological divisions among Christian churches, they all hold to assent to the creeds of the 1</a:t>
            </a:r>
            <a:r>
              <a:rPr lang="en-US" baseline="30000" dirty="0" smtClean="0"/>
              <a:t>st</a:t>
            </a:r>
            <a:r>
              <a:rPr lang="en-US" dirty="0" smtClean="0"/>
              <a:t> thousand years of church history.</a:t>
            </a:r>
          </a:p>
          <a:p>
            <a:pPr>
              <a:buNone/>
            </a:pPr>
            <a:r>
              <a:rPr lang="en-US" dirty="0" smtClean="0"/>
              <a:t>Apostle’s Creed                       Nicene Creed</a:t>
            </a:r>
          </a:p>
          <a:p>
            <a:pPr>
              <a:buNone/>
            </a:pPr>
            <a:r>
              <a:rPr lang="en-US" dirty="0" smtClean="0"/>
              <a:t>Chalcedonian Creed               Athanasian Creed</a:t>
            </a:r>
          </a:p>
          <a:p>
            <a:pPr algn="ctr">
              <a:buNone/>
            </a:pPr>
            <a:r>
              <a:rPr lang="en-US" dirty="0" smtClean="0"/>
              <a:t>They all believe in ….</a:t>
            </a:r>
          </a:p>
          <a:p>
            <a:pPr>
              <a:buNone/>
            </a:pPr>
            <a:r>
              <a:rPr lang="en-US" dirty="0" smtClean="0"/>
              <a:t>Triune God……Fallen State of Man…Deity and Humanity of Jesus…Salvation Through the Death and Resurrection of Christ by Grace…Establishment of the Church to Share God’s Message of Salvation…The Return of Christ to Abolish Evil and Renew the Earth</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Answers For Those Willing to Listen</a:t>
            </a:r>
            <a:br>
              <a:rPr lang="en-US" dirty="0" smtClean="0"/>
            </a:br>
            <a:endParaRPr lang="en-US" dirty="0"/>
          </a:p>
        </p:txBody>
      </p:sp>
      <p:sp>
        <p:nvSpPr>
          <p:cNvPr id="3" name="Content Placeholder 2"/>
          <p:cNvSpPr>
            <a:spLocks noGrp="1"/>
          </p:cNvSpPr>
          <p:nvPr>
            <p:ph idx="1"/>
          </p:nvPr>
        </p:nvSpPr>
        <p:spPr>
          <a:xfrm>
            <a:off x="457200" y="1828800"/>
            <a:ext cx="8229600" cy="4297363"/>
          </a:xfrm>
        </p:spPr>
        <p:txBody>
          <a:bodyPr>
            <a:normAutofit/>
          </a:bodyPr>
          <a:lstStyle/>
          <a:p>
            <a:r>
              <a:rPr lang="en-US" sz="3600" dirty="0" smtClean="0"/>
              <a:t>The Real Good News of the Gospel</a:t>
            </a:r>
          </a:p>
          <a:p>
            <a:r>
              <a:rPr lang="en-US" sz="3600" dirty="0" smtClean="0"/>
              <a:t>Methods of Evangelism</a:t>
            </a:r>
          </a:p>
          <a:p>
            <a:r>
              <a:rPr lang="en-US" sz="3600" dirty="0" smtClean="0"/>
              <a:t>Using Your Testimony to Share Your Faith</a:t>
            </a:r>
          </a:p>
          <a:p>
            <a:r>
              <a:rPr lang="en-US" sz="3600" dirty="0" smtClean="0"/>
              <a:t>Sharing Your Faith to Different Faiths</a:t>
            </a:r>
          </a:p>
          <a:p>
            <a:r>
              <a:rPr lang="en-US" sz="3600" dirty="0" smtClean="0"/>
              <a:t>The Big Picture of Missions</a:t>
            </a:r>
            <a:endParaRPr lang="en-US" sz="3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par>
                                <p:cTn id="15" presetID="25"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5"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6" dur="1000" decel="50000">
                                          <p:stCondLst>
                                            <p:cond delay="0"/>
                                          </p:stCondLst>
                                        </p:cTn>
                                        <p:tgtEl>
                                          <p:spTgt spid="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5" presetClass="entr" presetSubtype="0" fill="hold"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p:cTn id="41"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2"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3"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4"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5"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6"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47"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48" dur="1000" decel="50000">
                                          <p:stCondLst>
                                            <p:cond delay="0"/>
                                          </p:stCondLst>
                                        </p:cTn>
                                        <p:tgtEl>
                                          <p:spTgt spid="3">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5" presetClass="entr" presetSubtype="0" fill="hold"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 calcmode="lin" valueType="num">
                                      <p:cBhvr>
                                        <p:cTn id="53"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54"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55"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56"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57"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58"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59"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60"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457200" y="1295400"/>
            <a:ext cx="8229600" cy="5029200"/>
          </a:xfrm>
        </p:spPr>
        <p:txBody>
          <a:bodyPr>
            <a:normAutofit fontScale="92500"/>
          </a:bodyPr>
          <a:lstStyle/>
          <a:p>
            <a:pPr>
              <a:buNone/>
            </a:pPr>
            <a:r>
              <a:rPr lang="en-US" dirty="0" smtClean="0"/>
              <a:t>The main teachings of the Bible are the clear and universally accepted doctrines in Christian churches.</a:t>
            </a:r>
          </a:p>
          <a:p>
            <a:pPr>
              <a:buNone/>
            </a:pPr>
            <a:r>
              <a:rPr lang="en-US" dirty="0" smtClean="0"/>
              <a:t>There are major doctrinal differences among Christian churches….but the question is…can we interpret the Bible adequately enough to understand its message to us?</a:t>
            </a:r>
          </a:p>
          <a:p>
            <a:pPr algn="ctr">
              <a:buNone/>
            </a:pPr>
            <a:r>
              <a:rPr lang="en-US" dirty="0" smtClean="0"/>
              <a:t>“That’s just your interpretation,”</a:t>
            </a:r>
          </a:p>
          <a:p>
            <a:pPr>
              <a:buNone/>
            </a:pPr>
            <a:r>
              <a:rPr lang="en-US" dirty="0" smtClean="0"/>
              <a:t>“Well, then, what’s your interpretation?”  Ask them to show you just how their interpretation fits the language and context of the bible better.  </a:t>
            </a:r>
          </a:p>
          <a:p>
            <a:pPr>
              <a:buNone/>
            </a:pPr>
            <a:r>
              <a:rPr lang="en-US" dirty="0" smtClean="0"/>
              <a:t>Often, you find that the person is just making excuses to avoid having a close encounter with the clear teachings of the Word of God</a:t>
            </a:r>
            <a:endParaRPr lang="en-US" dirty="0"/>
          </a:p>
        </p:txBody>
      </p:sp>
      <p:sp>
        <p:nvSpPr>
          <p:cNvPr id="4" name="Rectangle 3"/>
          <p:cNvSpPr/>
          <p:nvPr/>
        </p:nvSpPr>
        <p:spPr>
          <a:xfrm>
            <a:off x="304800" y="381000"/>
            <a:ext cx="8229600" cy="646331"/>
          </a:xfrm>
          <a:prstGeom prst="rect">
            <a:avLst/>
          </a:prstGeom>
        </p:spPr>
        <p:txBody>
          <a:bodyPr wrap="square">
            <a:spAutoFit/>
          </a:bodyPr>
          <a:lstStyle/>
          <a:p>
            <a:pPr algn="ctr"/>
            <a:r>
              <a:rPr lang="en-US" sz="3600" dirty="0" smtClean="0"/>
              <a:t>Can You UNDERSTAND the BIBLE?</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3">
                                            <p:txEl>
                                              <p:pRg st="0" end="0"/>
                                            </p:txEl>
                                          </p:spTgt>
                                        </p:tgtEl>
                                        <p:attrNameLst>
                                          <p:attrName>ppt_x</p:attrName>
                                        </p:attrNameLst>
                                      </p:cBhvr>
                                    </p:anim>
                                    <p:anim from="0" to="-1.0" calcmode="lin" valueType="num">
                                      <p:cBhvr>
                                        <p:cTn id="8" dur="200" decel="50000" autoRev="1" fill="hold">
                                          <p:stCondLst>
                                            <p:cond delay="600"/>
                                          </p:stCondLst>
                                        </p:cTn>
                                        <p:tgtEl>
                                          <p:spTgt spid="3">
                                            <p:txEl>
                                              <p:pRg st="0" end="0"/>
                                            </p:txEl>
                                          </p:spTgt>
                                        </p:tgtEl>
                                        <p:attrNameLst>
                                          <p:attrName>xshear</p:attrName>
                                        </p:attrNameLst>
                                      </p:cBhvr>
                                    </p:anim>
                                    <p:animScale>
                                      <p:cBhvr>
                                        <p:cTn id="9" dur="200" decel="100000" autoRev="1" fill="hold">
                                          <p:stCondLst>
                                            <p:cond delay="600"/>
                                          </p:stCondLst>
                                        </p:cTn>
                                        <p:tgtEl>
                                          <p:spTgt spid="3">
                                            <p:txEl>
                                              <p:pRg st="0" end="0"/>
                                            </p:txEl>
                                          </p:spTgt>
                                        </p:tgtEl>
                                      </p:cBhvr>
                                      <p:from x="100000" y="100000"/>
                                      <p:to x="80000" y="100000"/>
                                    </p:animScale>
                                    <p:anim by="(#ppt_h/3+#ppt_w*0.1)" calcmode="lin" valueType="num">
                                      <p:cBhvr additive="sum">
                                        <p:cTn id="10" dur="200" decel="100000" autoRev="1" fill="hold">
                                          <p:stCondLst>
                                            <p:cond delay="600"/>
                                          </p:stCondLst>
                                        </p:cTn>
                                        <p:tgtEl>
                                          <p:spTgt spid="3">
                                            <p:txEl>
                                              <p:pRg st="0" end="0"/>
                                            </p:txEl>
                                          </p:spTgt>
                                        </p:tgtEl>
                                        <p:attrNameLst>
                                          <p:attrName>ppt_x</p:attrName>
                                        </p:attrNameLst>
                                      </p:cBhvr>
                                    </p:anim>
                                  </p:childTnLst>
                                </p:cTn>
                              </p:par>
                              <p:par>
                                <p:cTn id="11" presetID="34"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from="(-#ppt_w/2)" to="(#ppt_x)" calcmode="lin" valueType="num">
                                      <p:cBhvr>
                                        <p:cTn id="13" dur="600" fill="hold">
                                          <p:stCondLst>
                                            <p:cond delay="0"/>
                                          </p:stCondLst>
                                        </p:cTn>
                                        <p:tgtEl>
                                          <p:spTgt spid="3">
                                            <p:txEl>
                                              <p:pRg st="1" end="1"/>
                                            </p:txEl>
                                          </p:spTgt>
                                        </p:tgtEl>
                                        <p:attrNameLst>
                                          <p:attrName>ppt_x</p:attrName>
                                        </p:attrNameLst>
                                      </p:cBhvr>
                                    </p:anim>
                                    <p:anim from="0" to="-1.0" calcmode="lin" valueType="num">
                                      <p:cBhvr>
                                        <p:cTn id="14" dur="200" decel="50000" autoRev="1" fill="hold">
                                          <p:stCondLst>
                                            <p:cond delay="600"/>
                                          </p:stCondLst>
                                        </p:cTn>
                                        <p:tgtEl>
                                          <p:spTgt spid="3">
                                            <p:txEl>
                                              <p:pRg st="1" end="1"/>
                                            </p:txEl>
                                          </p:spTgt>
                                        </p:tgtEl>
                                        <p:attrNameLst>
                                          <p:attrName>xshear</p:attrName>
                                        </p:attrNameLst>
                                      </p:cBhvr>
                                    </p:anim>
                                    <p:animScale>
                                      <p:cBhvr>
                                        <p:cTn id="15" dur="200" decel="100000" autoRev="1" fill="hold">
                                          <p:stCondLst>
                                            <p:cond delay="600"/>
                                          </p:stCondLst>
                                        </p:cTn>
                                        <p:tgtEl>
                                          <p:spTgt spid="3">
                                            <p:txEl>
                                              <p:pRg st="1" end="1"/>
                                            </p:txEl>
                                          </p:spTgt>
                                        </p:tgtEl>
                                      </p:cBhvr>
                                      <p:from x="100000" y="100000"/>
                                      <p:to x="80000" y="100000"/>
                                    </p:animScale>
                                    <p:anim by="(#ppt_h/3+#ppt_w*0.1)" calcmode="lin" valueType="num">
                                      <p:cBhvr additive="sum">
                                        <p:cTn id="16" dur="200" decel="100000" autoRev="1" fill="hold">
                                          <p:stCondLst>
                                            <p:cond delay="600"/>
                                          </p:stCondLst>
                                        </p:cTn>
                                        <p:tgtEl>
                                          <p:spTgt spid="3">
                                            <p:txEl>
                                              <p:pRg st="1" end="1"/>
                                            </p:txEl>
                                          </p:spTgt>
                                        </p:tgtEl>
                                        <p:attrNameLst>
                                          <p:attrName>ppt_x</p:attrName>
                                        </p:attrNameLst>
                                      </p:cBhvr>
                                    </p:anim>
                                  </p:childTnLst>
                                </p:cTn>
                              </p:par>
                            </p:childTnLst>
                          </p:cTn>
                        </p:par>
                      </p:childTnLst>
                    </p:cTn>
                  </p:par>
                  <p:par>
                    <p:cTn id="17" fill="hold">
                      <p:stCondLst>
                        <p:cond delay="indefinite"/>
                      </p:stCondLst>
                      <p:childTnLst>
                        <p:par>
                          <p:cTn id="18" fill="hold">
                            <p:stCondLst>
                              <p:cond delay="0"/>
                            </p:stCondLst>
                            <p:childTnLst>
                              <p:par>
                                <p:cTn id="19" presetID="34"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from="(-#ppt_w/2)" to="(#ppt_x)" calcmode="lin" valueType="num">
                                      <p:cBhvr>
                                        <p:cTn id="21" dur="600" fill="hold">
                                          <p:stCondLst>
                                            <p:cond delay="0"/>
                                          </p:stCondLst>
                                        </p:cTn>
                                        <p:tgtEl>
                                          <p:spTgt spid="3">
                                            <p:txEl>
                                              <p:pRg st="2" end="2"/>
                                            </p:txEl>
                                          </p:spTgt>
                                        </p:tgtEl>
                                        <p:attrNameLst>
                                          <p:attrName>ppt_x</p:attrName>
                                        </p:attrNameLst>
                                      </p:cBhvr>
                                    </p:anim>
                                    <p:anim from="0" to="-1.0" calcmode="lin" valueType="num">
                                      <p:cBhvr>
                                        <p:cTn id="22" dur="200" decel="50000" autoRev="1" fill="hold">
                                          <p:stCondLst>
                                            <p:cond delay="600"/>
                                          </p:stCondLst>
                                        </p:cTn>
                                        <p:tgtEl>
                                          <p:spTgt spid="3">
                                            <p:txEl>
                                              <p:pRg st="2" end="2"/>
                                            </p:txEl>
                                          </p:spTgt>
                                        </p:tgtEl>
                                        <p:attrNameLst>
                                          <p:attrName>xshear</p:attrName>
                                        </p:attrNameLst>
                                      </p:cBhvr>
                                    </p:anim>
                                    <p:animScale>
                                      <p:cBhvr>
                                        <p:cTn id="23" dur="200" decel="100000" autoRev="1" fill="hold">
                                          <p:stCondLst>
                                            <p:cond delay="600"/>
                                          </p:stCondLst>
                                        </p:cTn>
                                        <p:tgtEl>
                                          <p:spTgt spid="3">
                                            <p:txEl>
                                              <p:pRg st="2" end="2"/>
                                            </p:txEl>
                                          </p:spTgt>
                                        </p:tgtEl>
                                      </p:cBhvr>
                                      <p:from x="100000" y="100000"/>
                                      <p:to x="80000" y="100000"/>
                                    </p:animScale>
                                    <p:anim by="(#ppt_h/3+#ppt_w*0.1)" calcmode="lin" valueType="num">
                                      <p:cBhvr additive="sum">
                                        <p:cTn id="24" dur="200" decel="100000" autoRev="1" fill="hold">
                                          <p:stCondLst>
                                            <p:cond delay="600"/>
                                          </p:stCondLst>
                                        </p:cTn>
                                        <p:tgtEl>
                                          <p:spTgt spid="3">
                                            <p:txEl>
                                              <p:pRg st="2" end="2"/>
                                            </p:txEl>
                                          </p:spTgt>
                                        </p:tgtEl>
                                        <p:attrNameLst>
                                          <p:attrName>ppt_x</p:attrName>
                                        </p:attrNameLst>
                                      </p:cBhvr>
                                    </p:anim>
                                  </p:childTnLst>
                                </p:cTn>
                              </p:par>
                            </p:childTnLst>
                          </p:cTn>
                        </p:par>
                      </p:childTnLst>
                    </p:cTn>
                  </p:par>
                  <p:par>
                    <p:cTn id="25" fill="hold">
                      <p:stCondLst>
                        <p:cond delay="indefinite"/>
                      </p:stCondLst>
                      <p:childTnLst>
                        <p:par>
                          <p:cTn id="26" fill="hold">
                            <p:stCondLst>
                              <p:cond delay="0"/>
                            </p:stCondLst>
                            <p:childTnLst>
                              <p:par>
                                <p:cTn id="27" presetID="34"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from="(-#ppt_w/2)" to="(#ppt_x)" calcmode="lin" valueType="num">
                                      <p:cBhvr>
                                        <p:cTn id="29" dur="600" fill="hold">
                                          <p:stCondLst>
                                            <p:cond delay="0"/>
                                          </p:stCondLst>
                                        </p:cTn>
                                        <p:tgtEl>
                                          <p:spTgt spid="3">
                                            <p:txEl>
                                              <p:pRg st="3" end="3"/>
                                            </p:txEl>
                                          </p:spTgt>
                                        </p:tgtEl>
                                        <p:attrNameLst>
                                          <p:attrName>ppt_x</p:attrName>
                                        </p:attrNameLst>
                                      </p:cBhvr>
                                    </p:anim>
                                    <p:anim from="0" to="-1.0" calcmode="lin" valueType="num">
                                      <p:cBhvr>
                                        <p:cTn id="30" dur="200" decel="50000" autoRev="1" fill="hold">
                                          <p:stCondLst>
                                            <p:cond delay="600"/>
                                          </p:stCondLst>
                                        </p:cTn>
                                        <p:tgtEl>
                                          <p:spTgt spid="3">
                                            <p:txEl>
                                              <p:pRg st="3" end="3"/>
                                            </p:txEl>
                                          </p:spTgt>
                                        </p:tgtEl>
                                        <p:attrNameLst>
                                          <p:attrName>xshear</p:attrName>
                                        </p:attrNameLst>
                                      </p:cBhvr>
                                    </p:anim>
                                    <p:animScale>
                                      <p:cBhvr>
                                        <p:cTn id="31" dur="200" decel="100000" autoRev="1" fill="hold">
                                          <p:stCondLst>
                                            <p:cond delay="600"/>
                                          </p:stCondLst>
                                        </p:cTn>
                                        <p:tgtEl>
                                          <p:spTgt spid="3">
                                            <p:txEl>
                                              <p:pRg st="3" end="3"/>
                                            </p:txEl>
                                          </p:spTgt>
                                        </p:tgtEl>
                                      </p:cBhvr>
                                      <p:from x="100000" y="100000"/>
                                      <p:to x="80000" y="100000"/>
                                    </p:animScale>
                                    <p:anim by="(#ppt_h/3+#ppt_w*0.1)" calcmode="lin" valueType="num">
                                      <p:cBhvr additive="sum">
                                        <p:cTn id="32" dur="200" decel="100000" autoRev="1" fill="hold">
                                          <p:stCondLst>
                                            <p:cond delay="600"/>
                                          </p:stCondLst>
                                        </p:cTn>
                                        <p:tgtEl>
                                          <p:spTgt spid="3">
                                            <p:txEl>
                                              <p:pRg st="3" end="3"/>
                                            </p:txEl>
                                          </p:spTgt>
                                        </p:tgtEl>
                                        <p:attrNameLst>
                                          <p:attrName>ppt_x</p:attrName>
                                        </p:attrNameLst>
                                      </p:cBhvr>
                                    </p:anim>
                                  </p:childTnLst>
                                </p:cTn>
                              </p:par>
                              <p:par>
                                <p:cTn id="33" presetID="34" presetClass="entr" presetSubtype="0"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from="(-#ppt_w/2)" to="(#ppt_x)" calcmode="lin" valueType="num">
                                      <p:cBhvr>
                                        <p:cTn id="35" dur="600" fill="hold">
                                          <p:stCondLst>
                                            <p:cond delay="0"/>
                                          </p:stCondLst>
                                        </p:cTn>
                                        <p:tgtEl>
                                          <p:spTgt spid="3">
                                            <p:txEl>
                                              <p:pRg st="4" end="4"/>
                                            </p:txEl>
                                          </p:spTgt>
                                        </p:tgtEl>
                                        <p:attrNameLst>
                                          <p:attrName>ppt_x</p:attrName>
                                        </p:attrNameLst>
                                      </p:cBhvr>
                                    </p:anim>
                                    <p:anim from="0" to="-1.0" calcmode="lin" valueType="num">
                                      <p:cBhvr>
                                        <p:cTn id="36" dur="200" decel="50000" autoRev="1" fill="hold">
                                          <p:stCondLst>
                                            <p:cond delay="600"/>
                                          </p:stCondLst>
                                        </p:cTn>
                                        <p:tgtEl>
                                          <p:spTgt spid="3">
                                            <p:txEl>
                                              <p:pRg st="4" end="4"/>
                                            </p:txEl>
                                          </p:spTgt>
                                        </p:tgtEl>
                                        <p:attrNameLst>
                                          <p:attrName>xshear</p:attrName>
                                        </p:attrNameLst>
                                      </p:cBhvr>
                                    </p:anim>
                                    <p:animScale>
                                      <p:cBhvr>
                                        <p:cTn id="37" dur="200" decel="100000" autoRev="1" fill="hold">
                                          <p:stCondLst>
                                            <p:cond delay="600"/>
                                          </p:stCondLst>
                                        </p:cTn>
                                        <p:tgtEl>
                                          <p:spTgt spid="3">
                                            <p:txEl>
                                              <p:pRg st="4" end="4"/>
                                            </p:txEl>
                                          </p:spTgt>
                                        </p:tgtEl>
                                      </p:cBhvr>
                                      <p:from x="100000" y="100000"/>
                                      <p:to x="80000" y="100000"/>
                                    </p:animScale>
                                    <p:anim by="(#ppt_h/3+#ppt_w*0.1)" calcmode="lin" valueType="num">
                                      <p:cBhvr additive="sum">
                                        <p:cTn id="38" dur="200" decel="100000" autoRev="1" fill="hold">
                                          <p:stCondLst>
                                            <p:cond delay="600"/>
                                          </p:stCondLst>
                                        </p:cTn>
                                        <p:tgtEl>
                                          <p:spTgt spid="3">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Autofit/>
          </a:bodyPr>
          <a:lstStyle/>
          <a:p>
            <a:pPr algn="ctr"/>
            <a:r>
              <a:rPr lang="en-US" sz="4000" dirty="0" smtClean="0"/>
              <a:t>Can You BELIEVE the BIBLE?</a:t>
            </a:r>
            <a:endParaRPr lang="en-US" sz="4000" dirty="0"/>
          </a:p>
        </p:txBody>
      </p:sp>
      <p:sp>
        <p:nvSpPr>
          <p:cNvPr id="3" name="Content Placeholder 2"/>
          <p:cNvSpPr>
            <a:spLocks noGrp="1"/>
          </p:cNvSpPr>
          <p:nvPr>
            <p:ph idx="1"/>
          </p:nvPr>
        </p:nvSpPr>
        <p:spPr>
          <a:xfrm>
            <a:off x="457200" y="1143000"/>
            <a:ext cx="8229600" cy="5181600"/>
          </a:xfrm>
        </p:spPr>
        <p:txBody>
          <a:bodyPr/>
          <a:lstStyle/>
          <a:p>
            <a:pPr>
              <a:buNone/>
            </a:pPr>
            <a:endParaRPr lang="en-US" dirty="0" smtClean="0"/>
          </a:p>
          <a:p>
            <a:pPr>
              <a:buNone/>
            </a:pPr>
            <a:r>
              <a:rPr lang="en-US" dirty="0" smtClean="0"/>
              <a:t>The Question Are…</a:t>
            </a:r>
          </a:p>
          <a:p>
            <a:pPr>
              <a:buNone/>
            </a:pPr>
            <a:r>
              <a:rPr lang="en-US" dirty="0" smtClean="0"/>
              <a:t>Why is it hard to believe the Bible for most people?</a:t>
            </a:r>
          </a:p>
          <a:p>
            <a:pPr>
              <a:buNone/>
            </a:pPr>
            <a:r>
              <a:rPr lang="en-US" dirty="0" smtClean="0"/>
              <a:t>What is faith?</a:t>
            </a:r>
          </a:p>
          <a:p>
            <a:pPr>
              <a:buNone/>
            </a:pPr>
            <a:r>
              <a:rPr lang="en-US" dirty="0" smtClean="0"/>
              <a:t>Can I still have doubts and have faith?</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ctr"/>
            <a:r>
              <a:rPr lang="en-US" sz="5400" dirty="0" smtClean="0"/>
              <a:t>Can You BELIEVE the BIBLE?</a:t>
            </a:r>
            <a:endParaRPr lang="en-US" dirty="0"/>
          </a:p>
        </p:txBody>
      </p:sp>
      <p:sp>
        <p:nvSpPr>
          <p:cNvPr id="3" name="Content Placeholder 2"/>
          <p:cNvSpPr>
            <a:spLocks noGrp="1"/>
          </p:cNvSpPr>
          <p:nvPr>
            <p:ph idx="1"/>
          </p:nvPr>
        </p:nvSpPr>
        <p:spPr>
          <a:xfrm>
            <a:off x="457200" y="1447800"/>
            <a:ext cx="8229600" cy="4876800"/>
          </a:xfrm>
        </p:spPr>
        <p:txBody>
          <a:bodyPr/>
          <a:lstStyle/>
          <a:p>
            <a:pPr>
              <a:buNone/>
            </a:pPr>
            <a:r>
              <a:rPr lang="en-US" dirty="0" smtClean="0"/>
              <a:t>Psalm 19: 1-4a - The heavens declare the glory of God; the skies proclaim the work of his hands. 2 Day after day they pour forth speech; night after night they display knowledge. 3 There is no speech or language where their voice is not heard. 4 Their voice goes out into all the earth…</a:t>
            </a:r>
          </a:p>
          <a:p>
            <a:pPr>
              <a:buNone/>
            </a:pPr>
            <a:r>
              <a:rPr lang="en-US" i="1" dirty="0" smtClean="0"/>
              <a:t>“If we need an atheist for a debate, I go to the philosophy department.  The physics department isn’t much use.”</a:t>
            </a:r>
          </a:p>
          <a:p>
            <a:pPr>
              <a:buNone/>
            </a:pPr>
            <a:r>
              <a:rPr lang="en-US" sz="1800" dirty="0" smtClean="0"/>
              <a:t>					Mathematical Physicist </a:t>
            </a:r>
            <a:r>
              <a:rPr lang="en-US" sz="1800" dirty="0" smtClean="0"/>
              <a:t>Robert </a:t>
            </a:r>
            <a:r>
              <a:rPr lang="en-US" sz="1800" dirty="0" smtClean="0"/>
              <a:t>Griffiths</a:t>
            </a:r>
          </a:p>
          <a:p>
            <a:pPr>
              <a:buNone/>
            </a:pPr>
            <a:endParaRPr lang="en-US" sz="1800" dirty="0" smtClean="0"/>
          </a:p>
          <a:p>
            <a:pPr>
              <a:buNone/>
            </a:pPr>
            <a:r>
              <a:rPr lang="en-US" dirty="0" smtClean="0"/>
              <a:t>Why do people still fail to believe?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3">
                                            <p:txEl>
                                              <p:pRg st="0" end="0"/>
                                            </p:txEl>
                                          </p:spTgt>
                                        </p:tgtEl>
                                        <p:attrNameLst>
                                          <p:attrName>ppt_x</p:attrName>
                                        </p:attrNameLst>
                                      </p:cBhvr>
                                    </p:anim>
                                    <p:anim from="0" to="-1.0" calcmode="lin" valueType="num">
                                      <p:cBhvr>
                                        <p:cTn id="8" dur="200" decel="50000" autoRev="1" fill="hold">
                                          <p:stCondLst>
                                            <p:cond delay="600"/>
                                          </p:stCondLst>
                                        </p:cTn>
                                        <p:tgtEl>
                                          <p:spTgt spid="3">
                                            <p:txEl>
                                              <p:pRg st="0" end="0"/>
                                            </p:txEl>
                                          </p:spTgt>
                                        </p:tgtEl>
                                        <p:attrNameLst>
                                          <p:attrName>xshear</p:attrName>
                                        </p:attrNameLst>
                                      </p:cBhvr>
                                    </p:anim>
                                    <p:animScale>
                                      <p:cBhvr>
                                        <p:cTn id="9" dur="200" decel="100000" autoRev="1" fill="hold">
                                          <p:stCondLst>
                                            <p:cond delay="600"/>
                                          </p:stCondLst>
                                        </p:cTn>
                                        <p:tgtEl>
                                          <p:spTgt spid="3">
                                            <p:txEl>
                                              <p:pRg st="0" end="0"/>
                                            </p:txEl>
                                          </p:spTgt>
                                        </p:tgtEl>
                                      </p:cBhvr>
                                      <p:from x="100000" y="100000"/>
                                      <p:to x="80000" y="100000"/>
                                    </p:animScale>
                                    <p:anim by="(#ppt_h/3+#ppt_w*0.1)" calcmode="lin" valueType="num">
                                      <p:cBhvr additive="sum">
                                        <p:cTn id="10"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3">
                                            <p:txEl>
                                              <p:pRg st="1" end="1"/>
                                            </p:txEl>
                                          </p:spTgt>
                                        </p:tgtEl>
                                        <p:attrNameLst>
                                          <p:attrName>ppt_x</p:attrName>
                                        </p:attrNameLst>
                                      </p:cBhvr>
                                    </p:anim>
                                    <p:anim from="0" to="-1.0" calcmode="lin" valueType="num">
                                      <p:cBhvr>
                                        <p:cTn id="16" dur="200" decel="50000" autoRev="1" fill="hold">
                                          <p:stCondLst>
                                            <p:cond delay="600"/>
                                          </p:stCondLst>
                                        </p:cTn>
                                        <p:tgtEl>
                                          <p:spTgt spid="3">
                                            <p:txEl>
                                              <p:pRg st="1" end="1"/>
                                            </p:txEl>
                                          </p:spTgt>
                                        </p:tgtEl>
                                        <p:attrNameLst>
                                          <p:attrName>xshear</p:attrName>
                                        </p:attrNameLst>
                                      </p:cBhvr>
                                    </p:anim>
                                    <p:animScale>
                                      <p:cBhvr>
                                        <p:cTn id="17" dur="200" decel="100000" autoRev="1" fill="hold">
                                          <p:stCondLst>
                                            <p:cond delay="600"/>
                                          </p:stCondLst>
                                        </p:cTn>
                                        <p:tgtEl>
                                          <p:spTgt spid="3">
                                            <p:txEl>
                                              <p:pRg st="1" end="1"/>
                                            </p:txEl>
                                          </p:spTgt>
                                        </p:tgtEl>
                                      </p:cBhvr>
                                      <p:from x="100000" y="100000"/>
                                      <p:to x="80000" y="100000"/>
                                    </p:animScale>
                                    <p:anim by="(#ppt_h/3+#ppt_w*0.1)" calcmode="lin" valueType="num">
                                      <p:cBhvr additive="sum">
                                        <p:cTn id="18" dur="200" decel="100000" autoRev="1" fill="hold">
                                          <p:stCondLst>
                                            <p:cond delay="600"/>
                                          </p:stCondLst>
                                        </p:cTn>
                                        <p:tgtEl>
                                          <p:spTgt spid="3">
                                            <p:txEl>
                                              <p:pRg st="1" end="1"/>
                                            </p:txEl>
                                          </p:spTgt>
                                        </p:tgtEl>
                                        <p:attrNameLst>
                                          <p:attrName>ppt_x</p:attrName>
                                        </p:attrNameLst>
                                      </p:cBhvr>
                                    </p:anim>
                                  </p:childTnLst>
                                </p:cTn>
                              </p:par>
                              <p:par>
                                <p:cTn id="19" presetID="34" presetClass="entr" presetSubtype="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from="(-#ppt_w/2)" to="(#ppt_x)" calcmode="lin" valueType="num">
                                      <p:cBhvr>
                                        <p:cTn id="21" dur="600" fill="hold">
                                          <p:stCondLst>
                                            <p:cond delay="0"/>
                                          </p:stCondLst>
                                        </p:cTn>
                                        <p:tgtEl>
                                          <p:spTgt spid="3">
                                            <p:txEl>
                                              <p:pRg st="2" end="2"/>
                                            </p:txEl>
                                          </p:spTgt>
                                        </p:tgtEl>
                                        <p:attrNameLst>
                                          <p:attrName>ppt_x</p:attrName>
                                        </p:attrNameLst>
                                      </p:cBhvr>
                                    </p:anim>
                                    <p:anim from="0" to="-1.0" calcmode="lin" valueType="num">
                                      <p:cBhvr>
                                        <p:cTn id="22" dur="200" decel="50000" autoRev="1" fill="hold">
                                          <p:stCondLst>
                                            <p:cond delay="600"/>
                                          </p:stCondLst>
                                        </p:cTn>
                                        <p:tgtEl>
                                          <p:spTgt spid="3">
                                            <p:txEl>
                                              <p:pRg st="2" end="2"/>
                                            </p:txEl>
                                          </p:spTgt>
                                        </p:tgtEl>
                                        <p:attrNameLst>
                                          <p:attrName>xshear</p:attrName>
                                        </p:attrNameLst>
                                      </p:cBhvr>
                                    </p:anim>
                                    <p:animScale>
                                      <p:cBhvr>
                                        <p:cTn id="23" dur="200" decel="100000" autoRev="1" fill="hold">
                                          <p:stCondLst>
                                            <p:cond delay="600"/>
                                          </p:stCondLst>
                                        </p:cTn>
                                        <p:tgtEl>
                                          <p:spTgt spid="3">
                                            <p:txEl>
                                              <p:pRg st="2" end="2"/>
                                            </p:txEl>
                                          </p:spTgt>
                                        </p:tgtEl>
                                      </p:cBhvr>
                                      <p:from x="100000" y="100000"/>
                                      <p:to x="80000" y="100000"/>
                                    </p:animScale>
                                    <p:anim by="(#ppt_h/3+#ppt_w*0.1)" calcmode="lin" valueType="num">
                                      <p:cBhvr additive="sum">
                                        <p:cTn id="24" dur="200" decel="100000" autoRev="1" fill="hold">
                                          <p:stCondLst>
                                            <p:cond delay="600"/>
                                          </p:stCondLst>
                                        </p:cTn>
                                        <p:tgtEl>
                                          <p:spTgt spid="3">
                                            <p:txEl>
                                              <p:pRg st="2" end="2"/>
                                            </p:txEl>
                                          </p:spTgt>
                                        </p:tgtEl>
                                        <p:attrNameLst>
                                          <p:attrName>ppt_x</p:attrName>
                                        </p:attrNameLst>
                                      </p:cBhvr>
                                    </p:anim>
                                  </p:childTnLst>
                                </p:cTn>
                              </p:par>
                            </p:childTnLst>
                          </p:cTn>
                        </p:par>
                      </p:childTnLst>
                    </p:cTn>
                  </p:par>
                  <p:par>
                    <p:cTn id="25" fill="hold">
                      <p:stCondLst>
                        <p:cond delay="indefinite"/>
                      </p:stCondLst>
                      <p:childTnLst>
                        <p:par>
                          <p:cTn id="26" fill="hold">
                            <p:stCondLst>
                              <p:cond delay="0"/>
                            </p:stCondLst>
                            <p:childTnLst>
                              <p:par>
                                <p:cTn id="27" presetID="37"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pPr algn="ctr"/>
            <a:r>
              <a:rPr lang="en-US" sz="4800" dirty="0" smtClean="0"/>
              <a:t>Can You BELIEVE the BIBLE?</a:t>
            </a:r>
            <a:endParaRPr lang="en-US" dirty="0"/>
          </a:p>
        </p:txBody>
      </p:sp>
      <p:sp>
        <p:nvSpPr>
          <p:cNvPr id="3" name="Content Placeholder 2"/>
          <p:cNvSpPr>
            <a:spLocks noGrp="1"/>
          </p:cNvSpPr>
          <p:nvPr>
            <p:ph idx="1"/>
          </p:nvPr>
        </p:nvSpPr>
        <p:spPr>
          <a:xfrm>
            <a:off x="457200" y="990600"/>
            <a:ext cx="8229600" cy="5334000"/>
          </a:xfrm>
        </p:spPr>
        <p:txBody>
          <a:bodyPr>
            <a:normAutofit/>
          </a:bodyPr>
          <a:lstStyle/>
          <a:p>
            <a:pPr algn="ctr">
              <a:buNone/>
            </a:pPr>
            <a:r>
              <a:rPr lang="en-US" dirty="0" smtClean="0"/>
              <a:t>FTB Etiologies</a:t>
            </a:r>
          </a:p>
          <a:p>
            <a:r>
              <a:rPr lang="en-US" dirty="0" smtClean="0"/>
              <a:t>Rebellion– “I’m not going to let somebody run my life, tell me what to do, and tell me how to think”</a:t>
            </a:r>
          </a:p>
          <a:p>
            <a:r>
              <a:rPr lang="en-US" dirty="0" smtClean="0"/>
              <a:t>Disappointment – this may stem from a personal disappointment with God like the loss of loved one or a personal illness</a:t>
            </a:r>
          </a:p>
          <a:p>
            <a:r>
              <a:rPr lang="en-US" dirty="0" smtClean="0"/>
              <a:t>Personal for family wounds – such as abuse as a child, betrayal of a spouse, business failure</a:t>
            </a:r>
          </a:p>
          <a:p>
            <a:r>
              <a:rPr lang="en-US" dirty="0" smtClean="0"/>
              <a:t>Season of Life issues – Some people are just too busy to stop and think about faith</a:t>
            </a:r>
          </a:p>
          <a:p>
            <a:r>
              <a:rPr lang="en-US" dirty="0" smtClean="0"/>
              <a:t>Fear of commitment – In a narcissistic society, we prefer the freedom to keep our options open</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en-US" sz="5400" dirty="0" smtClean="0"/>
              <a:t>Can You BELIEVE the BIBLE?</a:t>
            </a:r>
            <a:endParaRPr lang="en-US" dirty="0"/>
          </a:p>
        </p:txBody>
      </p:sp>
      <p:sp>
        <p:nvSpPr>
          <p:cNvPr id="3" name="Content Placeholder 2"/>
          <p:cNvSpPr>
            <a:spLocks noGrp="1"/>
          </p:cNvSpPr>
          <p:nvPr>
            <p:ph idx="1"/>
          </p:nvPr>
        </p:nvSpPr>
        <p:spPr>
          <a:xfrm>
            <a:off x="457200" y="1295400"/>
            <a:ext cx="8229600" cy="5029200"/>
          </a:xfrm>
        </p:spPr>
        <p:txBody>
          <a:bodyPr>
            <a:normAutofit lnSpcReduction="10000"/>
          </a:bodyPr>
          <a:lstStyle/>
          <a:p>
            <a:pPr algn="ctr">
              <a:buNone/>
            </a:pPr>
            <a:r>
              <a:rPr lang="en-US" dirty="0" smtClean="0"/>
              <a:t>FT B Etiologies</a:t>
            </a:r>
          </a:p>
          <a:p>
            <a:pPr>
              <a:buFont typeface="Arial" pitchFamily="34" charset="0"/>
              <a:buChar char="•"/>
            </a:pPr>
            <a:r>
              <a:rPr lang="en-US" dirty="0" smtClean="0"/>
              <a:t>Intellectual objections  - usually a smoke screen for the real issues of doubt in a person’s life.</a:t>
            </a:r>
          </a:p>
          <a:p>
            <a:pPr>
              <a:buFont typeface="Arial" pitchFamily="34" charset="0"/>
              <a:buChar char="•"/>
            </a:pPr>
            <a:r>
              <a:rPr lang="en-US" dirty="0" smtClean="0"/>
              <a:t>People mix up faith with feelings  - faith is not some spiritual high that makes us immune to disappointment and failures.</a:t>
            </a:r>
          </a:p>
          <a:p>
            <a:pPr>
              <a:buFont typeface="Arial" pitchFamily="34" charset="0"/>
              <a:buChar char="•"/>
            </a:pPr>
            <a:r>
              <a:rPr lang="en-US" dirty="0" smtClean="0"/>
              <a:t>People think faith means you can no longer have any doubts.</a:t>
            </a:r>
          </a:p>
          <a:p>
            <a:pPr algn="ctr">
              <a:buNone/>
            </a:pPr>
            <a:r>
              <a:rPr lang="en-US" dirty="0" smtClean="0"/>
              <a:t>Bottom line – Faith is a decision	</a:t>
            </a:r>
          </a:p>
          <a:p>
            <a:pPr algn="ctr">
              <a:buNone/>
            </a:pPr>
            <a:r>
              <a:rPr lang="en-US" dirty="0" smtClean="0"/>
              <a:t>John 12:37  Even after Jesus had done all these miraculous signs in their presence, they still would not believe in him. </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37"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par>
                                <p:cTn id="29" presetID="37"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ctr"/>
            <a:r>
              <a:rPr lang="en-US" sz="4800" dirty="0" smtClean="0"/>
              <a:t>Can You BELIEVE the BIBLE?</a:t>
            </a: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dirty="0" smtClean="0"/>
              <a:t>Faith is a choice we must make without having all the complete information we would like to have.  It is not a complete knowledge about a situation.</a:t>
            </a:r>
          </a:p>
          <a:p>
            <a:pPr>
              <a:buNone/>
            </a:pPr>
            <a:endParaRPr lang="en-US" dirty="0" smtClean="0"/>
          </a:p>
          <a:p>
            <a:pPr algn="ctr">
              <a:buNone/>
            </a:pPr>
            <a:r>
              <a:rPr lang="en-US" i="1" dirty="0" smtClean="0"/>
              <a:t>Now faith is the substance of things hoped for, the evidence of things not seen </a:t>
            </a:r>
            <a:r>
              <a:rPr lang="en-US" dirty="0" smtClean="0"/>
              <a:t>(Hebrews 11:1).</a:t>
            </a:r>
          </a:p>
          <a:p>
            <a:pPr algn="ctr">
              <a:buNone/>
            </a:pPr>
            <a:endParaRPr lang="en-US" dirty="0" smtClean="0"/>
          </a:p>
          <a:p>
            <a:pPr algn="ctr">
              <a:buNone/>
            </a:pPr>
            <a:r>
              <a:rPr lang="en-US" dirty="0" smtClean="0"/>
              <a:t>Faith is a gift from God</a:t>
            </a:r>
          </a:p>
          <a:p>
            <a:pPr algn="ctr">
              <a:buNone/>
            </a:pPr>
            <a:r>
              <a:rPr lang="en-US" dirty="0" smtClean="0"/>
              <a:t> </a:t>
            </a:r>
            <a:r>
              <a:rPr lang="en-US" i="1" dirty="0" smtClean="0"/>
              <a:t>If anyone chooses to do God's will, he will find out whether my teaching comes from God or whether I speak on my own</a:t>
            </a:r>
            <a:r>
              <a:rPr lang="en-US" dirty="0" smtClean="0"/>
              <a:t> (John 7:17)</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4" presetID="47"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fontScale="90000"/>
          </a:bodyPr>
          <a:lstStyle/>
          <a:p>
            <a:pPr algn="ctr"/>
            <a:r>
              <a:rPr lang="en-US" sz="5400" dirty="0" smtClean="0"/>
              <a:t>Can You BELIEVE the BIBLE?</a:t>
            </a:r>
            <a:endParaRPr lang="en-US" dirty="0"/>
          </a:p>
        </p:txBody>
      </p:sp>
      <p:sp>
        <p:nvSpPr>
          <p:cNvPr id="3" name="Content Placeholder 2"/>
          <p:cNvSpPr>
            <a:spLocks noGrp="1"/>
          </p:cNvSpPr>
          <p:nvPr>
            <p:ph idx="1"/>
          </p:nvPr>
        </p:nvSpPr>
        <p:spPr>
          <a:xfrm>
            <a:off x="457200" y="1676400"/>
            <a:ext cx="8229600" cy="5181600"/>
          </a:xfrm>
        </p:spPr>
        <p:txBody>
          <a:bodyPr>
            <a:normAutofit lnSpcReduction="10000"/>
          </a:bodyPr>
          <a:lstStyle/>
          <a:p>
            <a:pPr algn="ctr">
              <a:buNone/>
            </a:pPr>
            <a:r>
              <a:rPr lang="en-US" dirty="0" smtClean="0"/>
              <a:t>Faith  is only as good as the object in which it is placed.</a:t>
            </a:r>
          </a:p>
          <a:p>
            <a:pPr algn="ctr">
              <a:buNone/>
            </a:pPr>
            <a:endParaRPr lang="en-US" dirty="0" smtClean="0"/>
          </a:p>
          <a:p>
            <a:pPr algn="ctr">
              <a:buNone/>
            </a:pPr>
            <a:r>
              <a:rPr lang="en-US" dirty="0" smtClean="0"/>
              <a:t>Faith is an experiment</a:t>
            </a:r>
          </a:p>
          <a:p>
            <a:pPr algn="ctr">
              <a:buNone/>
            </a:pPr>
            <a:r>
              <a:rPr lang="en-US" i="1" dirty="0" smtClean="0"/>
              <a:t>Taste and see that the LORD is good; blessed is the man who takes refuge in him </a:t>
            </a:r>
            <a:r>
              <a:rPr lang="en-US" dirty="0" smtClean="0"/>
              <a:t>(Psalm 24:8)</a:t>
            </a:r>
          </a:p>
          <a:p>
            <a:pPr algn="ctr">
              <a:buNone/>
            </a:pPr>
            <a:r>
              <a:rPr lang="en-US" dirty="0" smtClean="0"/>
              <a:t>Faith is a verb</a:t>
            </a:r>
          </a:p>
          <a:p>
            <a:pPr algn="ctr">
              <a:buNone/>
            </a:pPr>
            <a:r>
              <a:rPr lang="en-US" dirty="0" smtClean="0"/>
              <a:t>As we begin with Christ in faith, God begins to validate it.  The further we follow Him in the journey of our life, the more we know it is true. </a:t>
            </a:r>
          </a:p>
          <a:p>
            <a:pPr algn="ctr">
              <a:buNone/>
            </a:pPr>
            <a:r>
              <a:rPr lang="en-US" dirty="0" smtClean="0"/>
              <a:t> "</a:t>
            </a:r>
            <a:r>
              <a:rPr lang="en-US" i="1" dirty="0" smtClean="0"/>
              <a:t>Therefore everyone who hears these words of mine and puts them into practice is like a wise man who built his house on the rock</a:t>
            </a:r>
            <a:r>
              <a:rPr lang="en-US" dirty="0" smtClean="0"/>
              <a:t> (Mt 7:24)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7"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anim calcmode="lin" valueType="num">
                                      <p:cBhvr>
                                        <p:cTn id="3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7851648" cy="2362200"/>
          </a:xfrm>
        </p:spPr>
        <p:txBody>
          <a:bodyPr>
            <a:normAutofit fontScale="90000"/>
          </a:bodyPr>
          <a:lstStyle/>
          <a:p>
            <a:pPr algn="ctr"/>
            <a:r>
              <a:rPr lang="en-US" sz="6000" dirty="0" smtClean="0"/>
              <a:t>The Real Good News of the Gospel</a:t>
            </a:r>
            <a:br>
              <a:rPr lang="en-US" sz="6000" dirty="0" smtClean="0"/>
            </a:br>
            <a:endParaRPr lang="en-US" dirty="0"/>
          </a:p>
        </p:txBody>
      </p:sp>
      <p:sp>
        <p:nvSpPr>
          <p:cNvPr id="3" name="Subtitle 2"/>
          <p:cNvSpPr>
            <a:spLocks noGrp="1"/>
          </p:cNvSpPr>
          <p:nvPr>
            <p:ph type="subTitle" idx="1"/>
          </p:nvPr>
        </p:nvSpPr>
        <p:spPr>
          <a:xfrm>
            <a:off x="533400" y="3228536"/>
            <a:ext cx="7854696" cy="886264"/>
          </a:xfrm>
        </p:spPr>
        <p:txBody>
          <a:bodyPr>
            <a:normAutofit/>
          </a:bodyPr>
          <a:lstStyle/>
          <a:p>
            <a:pPr algn="ctr"/>
            <a:r>
              <a:rPr lang="en-US" sz="4000" dirty="0" smtClean="0"/>
              <a:t>Dr. Torrey Robinson</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Other Objections</a:t>
            </a:r>
            <a:br>
              <a:rPr lang="en-US" dirty="0" smtClean="0"/>
            </a:br>
            <a:r>
              <a:rPr lang="en-US" dirty="0" smtClean="0"/>
              <a:t>Barriers to Faith</a:t>
            </a:r>
            <a:endParaRPr lang="en-US" dirty="0"/>
          </a:p>
        </p:txBody>
      </p:sp>
      <p:sp>
        <p:nvSpPr>
          <p:cNvPr id="3" name="Content Placeholder 2"/>
          <p:cNvSpPr>
            <a:spLocks noGrp="1"/>
          </p:cNvSpPr>
          <p:nvPr>
            <p:ph idx="1"/>
          </p:nvPr>
        </p:nvSpPr>
        <p:spPr>
          <a:xfrm>
            <a:off x="0" y="1935480"/>
            <a:ext cx="9144000" cy="4389120"/>
          </a:xfrm>
        </p:spPr>
        <p:txBody>
          <a:bodyPr/>
          <a:lstStyle/>
          <a:p>
            <a:pPr>
              <a:buNone/>
            </a:pPr>
            <a:r>
              <a:rPr lang="en-US" sz="3200" dirty="0" smtClean="0"/>
              <a:t>		The Bible – Can you really trust it?</a:t>
            </a:r>
          </a:p>
          <a:p>
            <a:pPr>
              <a:buNone/>
            </a:pPr>
            <a:endParaRPr lang="en-US" sz="3200" dirty="0" smtClean="0"/>
          </a:p>
          <a:p>
            <a:pPr>
              <a:buNone/>
            </a:pPr>
            <a:r>
              <a:rPr lang="en-US" sz="3600" dirty="0" smtClean="0"/>
              <a:t>	The Bible – Can you really understand it?</a:t>
            </a:r>
          </a:p>
          <a:p>
            <a:pPr>
              <a:buNone/>
            </a:pPr>
            <a:endParaRPr lang="en-US" sz="4000" dirty="0" smtClean="0"/>
          </a:p>
          <a:p>
            <a:pPr>
              <a:buNone/>
            </a:pPr>
            <a:r>
              <a:rPr lang="en-US" sz="4400" dirty="0" smtClean="0"/>
              <a:t>The Bible – Can you really believe it?</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Other Objections – Can You TRUST the BIBLE?</a:t>
            </a:r>
            <a:endParaRPr lang="en-US" sz="3600" dirty="0"/>
          </a:p>
        </p:txBody>
      </p:sp>
      <p:sp>
        <p:nvSpPr>
          <p:cNvPr id="3" name="Content Placeholder 2"/>
          <p:cNvSpPr>
            <a:spLocks noGrp="1"/>
          </p:cNvSpPr>
          <p:nvPr>
            <p:ph idx="1"/>
          </p:nvPr>
        </p:nvSpPr>
        <p:spPr/>
        <p:txBody>
          <a:bodyPr>
            <a:normAutofit fontScale="92500" lnSpcReduction="10000"/>
          </a:bodyPr>
          <a:lstStyle/>
          <a:p>
            <a:pPr algn="ctr">
              <a:buNone/>
            </a:pPr>
            <a:r>
              <a:rPr lang="en-US" dirty="0"/>
              <a:t>	</a:t>
            </a:r>
            <a:r>
              <a:rPr lang="en-US" dirty="0" smtClean="0"/>
              <a:t>The questions here are…</a:t>
            </a:r>
          </a:p>
          <a:p>
            <a:pPr algn="ctr">
              <a:buNone/>
            </a:pPr>
            <a:endParaRPr lang="en-US" dirty="0" smtClean="0"/>
          </a:p>
          <a:p>
            <a:pPr algn="ctr">
              <a:buNone/>
            </a:pPr>
            <a:r>
              <a:rPr lang="en-US" sz="2400" b="1" dirty="0" smtClean="0"/>
              <a:t>Is the Bible a reliable source since we don’t have the original texts?</a:t>
            </a:r>
          </a:p>
          <a:p>
            <a:pPr algn="ctr">
              <a:buNone/>
            </a:pPr>
            <a:endParaRPr lang="en-US" dirty="0" smtClean="0"/>
          </a:p>
          <a:p>
            <a:pPr algn="ctr">
              <a:buNone/>
            </a:pPr>
            <a:r>
              <a:rPr lang="en-US" dirty="0" smtClean="0"/>
              <a:t>I</a:t>
            </a:r>
            <a:r>
              <a:rPr lang="en-US" sz="2800" b="1" dirty="0" smtClean="0"/>
              <a:t>s the Bible accurate historically?</a:t>
            </a:r>
          </a:p>
          <a:p>
            <a:pPr algn="ctr">
              <a:buNone/>
            </a:pPr>
            <a:endParaRPr lang="en-US" sz="2800" b="1" dirty="0" smtClean="0"/>
          </a:p>
          <a:p>
            <a:pPr algn="ctr">
              <a:buNone/>
            </a:pPr>
            <a:r>
              <a:rPr lang="en-US" sz="2800" b="1" dirty="0" smtClean="0"/>
              <a:t>Is the Bible Divine in origin?</a:t>
            </a:r>
          </a:p>
          <a:p>
            <a:pPr algn="ctr">
              <a:buNone/>
            </a:pPr>
            <a:endParaRPr lang="en-US" sz="2800" b="1" dirty="0" smtClean="0"/>
          </a:p>
          <a:p>
            <a:pPr algn="ctr">
              <a:buNone/>
            </a:pPr>
            <a:r>
              <a:rPr lang="en-US" sz="2800" b="1" dirty="0" smtClean="0"/>
              <a:t>Aren’t their contradictions in the Bible?</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2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10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1000" accel="50000" fill="hold">
                                          <p:stCondLst>
                                            <p:cond delay="10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2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10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10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1000" accel="50000" fill="hold">
                                          <p:stCondLst>
                                            <p:cond delay="10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2000" decel="50000">
                                          <p:stCondLst>
                                            <p:cond delay="0"/>
                                          </p:stCondLst>
                                        </p:cTn>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32" dur="10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33" dur="1000" accel="50000" fill="hold">
                                          <p:stCondLst>
                                            <p:cond delay="10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34" dur="2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35" dur="10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36" dur="10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37" dur="1000" accel="50000" fill="hold">
                                          <p:stCondLst>
                                            <p:cond delay="10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38" dur="2000" decel="50000">
                                          <p:stCondLst>
                                            <p:cond delay="0"/>
                                          </p:stCondLst>
                                        </p:cTn>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decel="50000" fill="hold">
                                          <p:stCondLst>
                                            <p:cond delay="0"/>
                                          </p:stCondLst>
                                        </p:cTn>
                                        <p:tgtEl>
                                          <p:spTgt spid="3">
                                            <p:txEl>
                                              <p:pRg st="6" end="6"/>
                                            </p:txEl>
                                          </p:spTgt>
                                        </p:tgtEl>
                                        <p:attrNameLst>
                                          <p:attrName>style.rotation</p:attrName>
                                        </p:attrNameLst>
                                      </p:cBhvr>
                                      <p:tavLst>
                                        <p:tav tm="0">
                                          <p:val>
                                            <p:fltVal val="-90"/>
                                          </p:val>
                                        </p:tav>
                                        <p:tav tm="100000">
                                          <p:val>
                                            <p:fltVal val="0"/>
                                          </p:val>
                                        </p:tav>
                                      </p:tavLst>
                                    </p:anim>
                                    <p:anim calcmode="lin" valueType="num">
                                      <p:cBhvr>
                                        <p:cTn id="44" dur="1000" decel="50000" fill="hold">
                                          <p:stCondLst>
                                            <p:cond delay="0"/>
                                          </p:stCondLst>
                                        </p:cTn>
                                        <p:tgtEl>
                                          <p:spTgt spid="3">
                                            <p:txEl>
                                              <p:pRg st="6" end="6"/>
                                            </p:txEl>
                                          </p:spTgt>
                                        </p:tgtEl>
                                        <p:attrNameLst>
                                          <p:attrName>ppt_w</p:attrName>
                                        </p:attrNameLst>
                                      </p:cBhvr>
                                      <p:tavLst>
                                        <p:tav tm="0">
                                          <p:val>
                                            <p:strVal val="#ppt_w"/>
                                          </p:val>
                                        </p:tav>
                                        <p:tav tm="100000">
                                          <p:val>
                                            <p:strVal val="#ppt_w*.05"/>
                                          </p:val>
                                        </p:tav>
                                      </p:tavLst>
                                    </p:anim>
                                    <p:anim calcmode="lin" valueType="num">
                                      <p:cBhvr>
                                        <p:cTn id="45" dur="1000" accel="50000" fill="hold">
                                          <p:stCondLst>
                                            <p:cond delay="1000"/>
                                          </p:stCondLst>
                                        </p:cTn>
                                        <p:tgtEl>
                                          <p:spTgt spid="3">
                                            <p:txEl>
                                              <p:pRg st="6" end="6"/>
                                            </p:txEl>
                                          </p:spTgt>
                                        </p:tgtEl>
                                        <p:attrNameLst>
                                          <p:attrName>ppt_w</p:attrName>
                                        </p:attrNameLst>
                                      </p:cBhvr>
                                      <p:tavLst>
                                        <p:tav tm="0">
                                          <p:val>
                                            <p:strVal val="#ppt_w*.05"/>
                                          </p:val>
                                        </p:tav>
                                        <p:tav tm="100000">
                                          <p:val>
                                            <p:strVal val="#ppt_w"/>
                                          </p:val>
                                        </p:tav>
                                      </p:tavLst>
                                    </p:anim>
                                    <p:anim calcmode="lin" valueType="num">
                                      <p:cBhvr>
                                        <p:cTn id="46" dur="20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47" dur="1000" decel="50000" fill="hold">
                                          <p:stCondLst>
                                            <p:cond delay="0"/>
                                          </p:stCondLst>
                                        </p:cTn>
                                        <p:tgtEl>
                                          <p:spTgt spid="3">
                                            <p:txEl>
                                              <p:pRg st="6" end="6"/>
                                            </p:txEl>
                                          </p:spTgt>
                                        </p:tgtEl>
                                        <p:attrNameLst>
                                          <p:attrName>ppt_x</p:attrName>
                                        </p:attrNameLst>
                                      </p:cBhvr>
                                      <p:tavLst>
                                        <p:tav tm="0">
                                          <p:val>
                                            <p:strVal val="#ppt_x+.4"/>
                                          </p:val>
                                        </p:tav>
                                        <p:tav tm="100000">
                                          <p:val>
                                            <p:strVal val="#ppt_x"/>
                                          </p:val>
                                        </p:tav>
                                      </p:tavLst>
                                    </p:anim>
                                    <p:anim calcmode="lin" valueType="num">
                                      <p:cBhvr>
                                        <p:cTn id="48" dur="1000" decel="50000" fill="hold">
                                          <p:stCondLst>
                                            <p:cond delay="0"/>
                                          </p:stCondLst>
                                        </p:cTn>
                                        <p:tgtEl>
                                          <p:spTgt spid="3">
                                            <p:txEl>
                                              <p:pRg st="6" end="6"/>
                                            </p:txEl>
                                          </p:spTgt>
                                        </p:tgtEl>
                                        <p:attrNameLst>
                                          <p:attrName>ppt_y</p:attrName>
                                        </p:attrNameLst>
                                      </p:cBhvr>
                                      <p:tavLst>
                                        <p:tav tm="0">
                                          <p:val>
                                            <p:strVal val="#ppt_y-.2"/>
                                          </p:val>
                                        </p:tav>
                                        <p:tav tm="100000">
                                          <p:val>
                                            <p:strVal val="#ppt_y+.1"/>
                                          </p:val>
                                        </p:tav>
                                      </p:tavLst>
                                    </p:anim>
                                    <p:anim calcmode="lin" valueType="num">
                                      <p:cBhvr>
                                        <p:cTn id="49" dur="1000" accel="50000" fill="hold">
                                          <p:stCondLst>
                                            <p:cond delay="1000"/>
                                          </p:stCondLst>
                                        </p:cTn>
                                        <p:tgtEl>
                                          <p:spTgt spid="3">
                                            <p:txEl>
                                              <p:pRg st="6" end="6"/>
                                            </p:txEl>
                                          </p:spTgt>
                                        </p:tgtEl>
                                        <p:attrNameLst>
                                          <p:attrName>ppt_y</p:attrName>
                                        </p:attrNameLst>
                                      </p:cBhvr>
                                      <p:tavLst>
                                        <p:tav tm="0">
                                          <p:val>
                                            <p:strVal val="#ppt_y+.1"/>
                                          </p:val>
                                        </p:tav>
                                        <p:tav tm="100000">
                                          <p:val>
                                            <p:strVal val="#ppt_y"/>
                                          </p:val>
                                        </p:tav>
                                      </p:tavLst>
                                    </p:anim>
                                    <p:animEffect transition="in" filter="fade">
                                      <p:cBhvr>
                                        <p:cTn id="50" dur="2000" decel="50000">
                                          <p:stCondLst>
                                            <p:cond delay="0"/>
                                          </p:stCondLst>
                                        </p:cTn>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5" presetClass="entr" presetSubtype="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decel="50000" fill="hold">
                                          <p:stCondLst>
                                            <p:cond delay="0"/>
                                          </p:stCondLst>
                                        </p:cTn>
                                        <p:tgtEl>
                                          <p:spTgt spid="3">
                                            <p:txEl>
                                              <p:pRg st="8" end="8"/>
                                            </p:txEl>
                                          </p:spTgt>
                                        </p:tgtEl>
                                        <p:attrNameLst>
                                          <p:attrName>style.rotation</p:attrName>
                                        </p:attrNameLst>
                                      </p:cBhvr>
                                      <p:tavLst>
                                        <p:tav tm="0">
                                          <p:val>
                                            <p:fltVal val="-90"/>
                                          </p:val>
                                        </p:tav>
                                        <p:tav tm="100000">
                                          <p:val>
                                            <p:fltVal val="0"/>
                                          </p:val>
                                        </p:tav>
                                      </p:tavLst>
                                    </p:anim>
                                    <p:anim calcmode="lin" valueType="num">
                                      <p:cBhvr>
                                        <p:cTn id="56" dur="1000" decel="50000" fill="hold">
                                          <p:stCondLst>
                                            <p:cond delay="0"/>
                                          </p:stCondLst>
                                        </p:cTn>
                                        <p:tgtEl>
                                          <p:spTgt spid="3">
                                            <p:txEl>
                                              <p:pRg st="8" end="8"/>
                                            </p:txEl>
                                          </p:spTgt>
                                        </p:tgtEl>
                                        <p:attrNameLst>
                                          <p:attrName>ppt_w</p:attrName>
                                        </p:attrNameLst>
                                      </p:cBhvr>
                                      <p:tavLst>
                                        <p:tav tm="0">
                                          <p:val>
                                            <p:strVal val="#ppt_w"/>
                                          </p:val>
                                        </p:tav>
                                        <p:tav tm="100000">
                                          <p:val>
                                            <p:strVal val="#ppt_w*.05"/>
                                          </p:val>
                                        </p:tav>
                                      </p:tavLst>
                                    </p:anim>
                                    <p:anim calcmode="lin" valueType="num">
                                      <p:cBhvr>
                                        <p:cTn id="57" dur="1000" accel="50000" fill="hold">
                                          <p:stCondLst>
                                            <p:cond delay="1000"/>
                                          </p:stCondLst>
                                        </p:cTn>
                                        <p:tgtEl>
                                          <p:spTgt spid="3">
                                            <p:txEl>
                                              <p:pRg st="8" end="8"/>
                                            </p:txEl>
                                          </p:spTgt>
                                        </p:tgtEl>
                                        <p:attrNameLst>
                                          <p:attrName>ppt_w</p:attrName>
                                        </p:attrNameLst>
                                      </p:cBhvr>
                                      <p:tavLst>
                                        <p:tav tm="0">
                                          <p:val>
                                            <p:strVal val="#ppt_w*.05"/>
                                          </p:val>
                                        </p:tav>
                                        <p:tav tm="100000">
                                          <p:val>
                                            <p:strVal val="#ppt_w"/>
                                          </p:val>
                                        </p:tav>
                                      </p:tavLst>
                                    </p:anim>
                                    <p:anim calcmode="lin" valueType="num">
                                      <p:cBhvr>
                                        <p:cTn id="58" dur="2000" fill="hold"/>
                                        <p:tgtEl>
                                          <p:spTgt spid="3">
                                            <p:txEl>
                                              <p:pRg st="8" end="8"/>
                                            </p:txEl>
                                          </p:spTgt>
                                        </p:tgtEl>
                                        <p:attrNameLst>
                                          <p:attrName>ppt_h</p:attrName>
                                        </p:attrNameLst>
                                      </p:cBhvr>
                                      <p:tavLst>
                                        <p:tav tm="0">
                                          <p:val>
                                            <p:strVal val="#ppt_h"/>
                                          </p:val>
                                        </p:tav>
                                        <p:tav tm="100000">
                                          <p:val>
                                            <p:strVal val="#ppt_h"/>
                                          </p:val>
                                        </p:tav>
                                      </p:tavLst>
                                    </p:anim>
                                    <p:anim calcmode="lin" valueType="num">
                                      <p:cBhvr>
                                        <p:cTn id="59" dur="1000" decel="50000" fill="hold">
                                          <p:stCondLst>
                                            <p:cond delay="0"/>
                                          </p:stCondLst>
                                        </p:cTn>
                                        <p:tgtEl>
                                          <p:spTgt spid="3">
                                            <p:txEl>
                                              <p:pRg st="8" end="8"/>
                                            </p:txEl>
                                          </p:spTgt>
                                        </p:tgtEl>
                                        <p:attrNameLst>
                                          <p:attrName>ppt_x</p:attrName>
                                        </p:attrNameLst>
                                      </p:cBhvr>
                                      <p:tavLst>
                                        <p:tav tm="0">
                                          <p:val>
                                            <p:strVal val="#ppt_x+.4"/>
                                          </p:val>
                                        </p:tav>
                                        <p:tav tm="100000">
                                          <p:val>
                                            <p:strVal val="#ppt_x"/>
                                          </p:val>
                                        </p:tav>
                                      </p:tavLst>
                                    </p:anim>
                                    <p:anim calcmode="lin" valueType="num">
                                      <p:cBhvr>
                                        <p:cTn id="60" dur="1000" decel="50000" fill="hold">
                                          <p:stCondLst>
                                            <p:cond delay="0"/>
                                          </p:stCondLst>
                                        </p:cTn>
                                        <p:tgtEl>
                                          <p:spTgt spid="3">
                                            <p:txEl>
                                              <p:pRg st="8" end="8"/>
                                            </p:txEl>
                                          </p:spTgt>
                                        </p:tgtEl>
                                        <p:attrNameLst>
                                          <p:attrName>ppt_y</p:attrName>
                                        </p:attrNameLst>
                                      </p:cBhvr>
                                      <p:tavLst>
                                        <p:tav tm="0">
                                          <p:val>
                                            <p:strVal val="#ppt_y-.2"/>
                                          </p:val>
                                        </p:tav>
                                        <p:tav tm="100000">
                                          <p:val>
                                            <p:strVal val="#ppt_y+.1"/>
                                          </p:val>
                                        </p:tav>
                                      </p:tavLst>
                                    </p:anim>
                                    <p:anim calcmode="lin" valueType="num">
                                      <p:cBhvr>
                                        <p:cTn id="61" dur="1000" accel="50000" fill="hold">
                                          <p:stCondLst>
                                            <p:cond delay="1000"/>
                                          </p:stCondLst>
                                        </p:cTn>
                                        <p:tgtEl>
                                          <p:spTgt spid="3">
                                            <p:txEl>
                                              <p:pRg st="8" end="8"/>
                                            </p:txEl>
                                          </p:spTgt>
                                        </p:tgtEl>
                                        <p:attrNameLst>
                                          <p:attrName>ppt_y</p:attrName>
                                        </p:attrNameLst>
                                      </p:cBhvr>
                                      <p:tavLst>
                                        <p:tav tm="0">
                                          <p:val>
                                            <p:strVal val="#ppt_y+.1"/>
                                          </p:val>
                                        </p:tav>
                                        <p:tav tm="100000">
                                          <p:val>
                                            <p:strVal val="#ppt_y"/>
                                          </p:val>
                                        </p:tav>
                                      </p:tavLst>
                                    </p:anim>
                                    <p:animEffect transition="in" filter="fade">
                                      <p:cBhvr>
                                        <p:cTn id="62" dur="2000" decel="50000">
                                          <p:stCondLst>
                                            <p:cond delay="0"/>
                                          </p:stCondLst>
                                        </p:cTn>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Other Objections – Can You TRUST the BIBLE?</a:t>
            </a:r>
            <a:endParaRPr lang="en-US" sz="3600" dirty="0"/>
          </a:p>
        </p:txBody>
      </p:sp>
      <p:sp>
        <p:nvSpPr>
          <p:cNvPr id="3" name="Content Placeholder 2"/>
          <p:cNvSpPr>
            <a:spLocks noGrp="1"/>
          </p:cNvSpPr>
          <p:nvPr>
            <p:ph idx="1"/>
          </p:nvPr>
        </p:nvSpPr>
        <p:spPr/>
        <p:txBody>
          <a:bodyPr/>
          <a:lstStyle/>
          <a:p>
            <a:pPr algn="ctr">
              <a:buNone/>
            </a:pPr>
            <a:r>
              <a:rPr lang="en-US" b="1" dirty="0" smtClean="0"/>
              <a:t>M A P S </a:t>
            </a:r>
          </a:p>
          <a:p>
            <a:r>
              <a:rPr lang="en-US" sz="4000" dirty="0" smtClean="0"/>
              <a:t>Manuscript Evidence</a:t>
            </a:r>
          </a:p>
          <a:p>
            <a:r>
              <a:rPr lang="en-US" sz="4000" dirty="0" smtClean="0"/>
              <a:t>Archeological Evidence</a:t>
            </a:r>
          </a:p>
          <a:p>
            <a:r>
              <a:rPr lang="en-US" sz="4000" dirty="0" smtClean="0"/>
              <a:t>Prophetic Evidence</a:t>
            </a:r>
          </a:p>
          <a:p>
            <a:r>
              <a:rPr lang="en-US" sz="4000" dirty="0" smtClean="0"/>
              <a:t>Statistics</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34"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decel="50000" fill="hold">
                                          <p:stCondLst>
                                            <p:cond delay="0"/>
                                          </p:stCondLst>
                                        </p:cTn>
                                        <p:tgtEl>
                                          <p:spTgt spid="3">
                                            <p:txEl>
                                              <p:pRg st="4" end="4"/>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
                                            <p:txEl>
                                              <p:pRg st="4" end="4"/>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
                                            <p:txEl>
                                              <p:pRg st="4" end="4"/>
                                            </p:txEl>
                                          </p:spTgt>
                                        </p:tgtEl>
                                        <p:attrNameLst>
                                          <p:attrName>ppt_w</p:attrName>
                                        </p:attrNameLst>
                                      </p:cBhvr>
                                      <p:tavLst>
                                        <p:tav tm="0">
                                          <p:val>
                                            <p:strVal val="#ppt_w*.05"/>
                                          </p:val>
                                        </p:tav>
                                        <p:tav tm="100000">
                                          <p:val>
                                            <p:strVal val="#ppt_w"/>
                                          </p:val>
                                        </p:tav>
                                      </p:tavLst>
                                    </p:anim>
                                    <p:anim calcmode="lin" valueType="num">
                                      <p:cBhvr>
                                        <p:cTn id="46"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
                                            <p:txEl>
                                              <p:pRg st="4" end="4"/>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
                                            <p:txEl>
                                              <p:pRg st="4" end="4"/>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
                                            <p:txEl>
                                              <p:pRg st="4" end="4"/>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normAutofit/>
          </a:bodyPr>
          <a:lstStyle/>
          <a:p>
            <a:pPr algn="ctr"/>
            <a:r>
              <a:rPr lang="en-US" sz="5400" dirty="0" smtClean="0"/>
              <a:t> Can You TRUST the BIBLE?</a:t>
            </a:r>
            <a:endParaRPr lang="en-US" dirty="0"/>
          </a:p>
        </p:txBody>
      </p:sp>
      <p:sp>
        <p:nvSpPr>
          <p:cNvPr id="3" name="Content Placeholder 2"/>
          <p:cNvSpPr>
            <a:spLocks noGrp="1"/>
          </p:cNvSpPr>
          <p:nvPr>
            <p:ph idx="1"/>
          </p:nvPr>
        </p:nvSpPr>
        <p:spPr>
          <a:xfrm>
            <a:off x="457200" y="1219200"/>
            <a:ext cx="8229600" cy="5334000"/>
          </a:xfrm>
        </p:spPr>
        <p:txBody>
          <a:bodyPr>
            <a:normAutofit/>
          </a:bodyPr>
          <a:lstStyle/>
          <a:p>
            <a:pPr algn="ctr">
              <a:buNone/>
            </a:pPr>
            <a:r>
              <a:rPr lang="en-US" dirty="0" smtClean="0">
                <a:latin typeface="Algerian" pitchFamily="82" charset="0"/>
              </a:rPr>
              <a:t>MANUSCRIPT EVIDENCE</a:t>
            </a:r>
          </a:p>
          <a:p>
            <a:pPr>
              <a:buNone/>
            </a:pPr>
            <a:r>
              <a:rPr lang="en-US" dirty="0" smtClean="0">
                <a:latin typeface="+mj-lt"/>
              </a:rPr>
              <a:t>We have no original NT or OT manuscripts.</a:t>
            </a:r>
          </a:p>
          <a:p>
            <a:pPr>
              <a:buNone/>
            </a:pPr>
            <a:r>
              <a:rPr lang="en-US" dirty="0" smtClean="0">
                <a:latin typeface="+mj-lt"/>
              </a:rPr>
              <a:t>We do have over 24,000 Greek, Latin, and other  NT manuscripts dated from 100 – 300 years after the originals and some fragments back to 50AD or earlier.</a:t>
            </a:r>
          </a:p>
          <a:p>
            <a:pPr algn="ctr">
              <a:buNone/>
            </a:pPr>
            <a:r>
              <a:rPr lang="en-US" dirty="0" smtClean="0">
                <a:latin typeface="+mj-lt"/>
              </a:rPr>
              <a:t>Compare With</a:t>
            </a:r>
          </a:p>
          <a:p>
            <a:pPr algn="ctr">
              <a:buNone/>
            </a:pPr>
            <a:r>
              <a:rPr lang="en-US" dirty="0" smtClean="0"/>
              <a:t>Caesar—10 copies—1000 year gap </a:t>
            </a:r>
          </a:p>
          <a:p>
            <a:pPr algn="ctr">
              <a:buNone/>
            </a:pPr>
            <a:r>
              <a:rPr lang="en-US" dirty="0" smtClean="0"/>
              <a:t> Tacitus—20 copies—1000 year gap  </a:t>
            </a:r>
          </a:p>
          <a:p>
            <a:pPr algn="ctr">
              <a:buNone/>
            </a:pPr>
            <a:r>
              <a:rPr lang="en-US" dirty="0" smtClean="0"/>
              <a:t> Plato—7 copies—1200 year gap </a:t>
            </a:r>
          </a:p>
          <a:p>
            <a:pPr algn="ctr">
              <a:buNone/>
            </a:pPr>
            <a:r>
              <a:rPr lang="en-US" dirty="0" smtClean="0"/>
              <a:t>No other book is even a close second to the Bible on either the number or early dating of the copies.</a:t>
            </a:r>
          </a:p>
          <a:p>
            <a:pPr>
              <a:buNone/>
            </a:pPr>
            <a:endParaRPr lang="en-US" dirty="0" smtClean="0">
              <a:latin typeface="+mj-lt"/>
            </a:endParaRPr>
          </a:p>
          <a:p>
            <a:pPr>
              <a:buNone/>
            </a:pPr>
            <a:endParaRPr lang="en-US" dirty="0" smtClean="0">
              <a:latin typeface="+mj-lt"/>
            </a:endParaRPr>
          </a:p>
          <a:p>
            <a:pPr algn="ctr">
              <a:buNone/>
            </a:pPr>
            <a:endParaRPr lang="en-US" dirty="0">
              <a:latin typeface="Algerian" pitchFamily="82" charset="0"/>
            </a:endParaRPr>
          </a:p>
        </p:txBody>
      </p:sp>
    </p:spTree>
  </p:cSld>
  <p:clrMapOvr>
    <a:masterClrMapping/>
  </p:clrMapOvr>
  <p:transition>
    <p:split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7086600" cy="1676400"/>
          </a:xfrm>
        </p:spPr>
        <p:txBody>
          <a:bodyPr>
            <a:normAutofit fontScale="90000"/>
          </a:bodyPr>
          <a:lstStyle/>
          <a:p>
            <a:pPr algn="ct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Can You TRUST the BIBLE?</a:t>
            </a:r>
            <a:br>
              <a:rPr lang="en-US" sz="4400" dirty="0" smtClean="0"/>
            </a:br>
            <a:r>
              <a:rPr lang="en-US" sz="2700" dirty="0" smtClean="0">
                <a:solidFill>
                  <a:schemeClr val="tx1"/>
                </a:solidFill>
                <a:latin typeface="Algerian" pitchFamily="82" charset="0"/>
              </a:rPr>
              <a:t>MANUSCRIPT EVIDENCE</a:t>
            </a:r>
            <a:r>
              <a:rPr lang="en-US" dirty="0" smtClean="0">
                <a:latin typeface="Algerian" pitchFamily="82" charset="0"/>
              </a:rPr>
              <a:t/>
            </a:r>
            <a:br>
              <a:rPr lang="en-US" dirty="0" smtClean="0">
                <a:latin typeface="Algerian" pitchFamily="82" charset="0"/>
              </a:rPr>
            </a:br>
            <a:endParaRPr lang="en-US" dirty="0"/>
          </a:p>
        </p:txBody>
      </p:sp>
      <p:graphicFrame>
        <p:nvGraphicFramePr>
          <p:cNvPr id="4" name="Content Placeholder 3"/>
          <p:cNvGraphicFramePr>
            <a:graphicFrameLocks noGrp="1"/>
          </p:cNvGraphicFramePr>
          <p:nvPr>
            <p:ph idx="1"/>
          </p:nvPr>
        </p:nvGraphicFramePr>
        <p:xfrm>
          <a:off x="457199" y="1935163"/>
          <a:ext cx="8153400" cy="4663440"/>
        </p:xfrm>
        <a:graphic>
          <a:graphicData uri="http://schemas.openxmlformats.org/drawingml/2006/table">
            <a:tbl>
              <a:tblPr firstRow="1" bandRow="1">
                <a:tableStyleId>{5C22544A-7EE6-4342-B048-85BDC9FD1C3A}</a:tableStyleId>
              </a:tblPr>
              <a:tblGrid>
                <a:gridCol w="1676401"/>
                <a:gridCol w="1041399"/>
                <a:gridCol w="1358900"/>
                <a:gridCol w="1358900"/>
                <a:gridCol w="1358900"/>
                <a:gridCol w="1358900"/>
              </a:tblGrid>
              <a:tr h="370840">
                <a:tc>
                  <a:txBody>
                    <a:bodyPr/>
                    <a:lstStyle/>
                    <a:p>
                      <a:r>
                        <a:rPr lang="en-US" dirty="0" smtClean="0"/>
                        <a:t>Author</a:t>
                      </a:r>
                      <a:endParaRPr lang="en-US" dirty="0"/>
                    </a:p>
                  </a:txBody>
                  <a:tcPr/>
                </a:tc>
                <a:tc>
                  <a:txBody>
                    <a:bodyPr/>
                    <a:lstStyle/>
                    <a:p>
                      <a:r>
                        <a:rPr lang="en-US" dirty="0" smtClean="0"/>
                        <a:t>Date Written</a:t>
                      </a:r>
                      <a:endParaRPr lang="en-US" dirty="0"/>
                    </a:p>
                  </a:txBody>
                  <a:tcPr/>
                </a:tc>
                <a:tc>
                  <a:txBody>
                    <a:bodyPr/>
                    <a:lstStyle/>
                    <a:p>
                      <a:r>
                        <a:rPr lang="en-US" dirty="0" smtClean="0"/>
                        <a:t>Earliest Copy</a:t>
                      </a:r>
                      <a:endParaRPr lang="en-US" dirty="0"/>
                    </a:p>
                  </a:txBody>
                  <a:tcPr/>
                </a:tc>
                <a:tc>
                  <a:txBody>
                    <a:bodyPr/>
                    <a:lstStyle/>
                    <a:p>
                      <a:r>
                        <a:rPr lang="en-US" dirty="0" smtClean="0"/>
                        <a:t>Time Span</a:t>
                      </a:r>
                      <a:endParaRPr lang="en-US" dirty="0"/>
                    </a:p>
                  </a:txBody>
                  <a:tcPr/>
                </a:tc>
                <a:tc>
                  <a:txBody>
                    <a:bodyPr/>
                    <a:lstStyle/>
                    <a:p>
                      <a:r>
                        <a:rPr lang="en-US" dirty="0" smtClean="0"/>
                        <a:t>Number of Copies</a:t>
                      </a:r>
                      <a:endParaRPr lang="en-US" dirty="0"/>
                    </a:p>
                  </a:txBody>
                  <a:tcPr/>
                </a:tc>
                <a:tc>
                  <a:txBody>
                    <a:bodyPr/>
                    <a:lstStyle/>
                    <a:p>
                      <a:r>
                        <a:rPr lang="en-US" dirty="0" smtClean="0"/>
                        <a:t>Accuracy of Copies</a:t>
                      </a:r>
                      <a:endParaRPr lang="en-US" dirty="0"/>
                    </a:p>
                  </a:txBody>
                  <a:tcPr/>
                </a:tc>
              </a:tr>
              <a:tr h="370840">
                <a:tc>
                  <a:txBody>
                    <a:bodyPr/>
                    <a:lstStyle/>
                    <a:p>
                      <a:r>
                        <a:rPr lang="en-US" sz="2400" dirty="0" smtClean="0"/>
                        <a:t>Aristotle</a:t>
                      </a:r>
                      <a:endParaRPr lang="en-US" sz="2400" dirty="0"/>
                    </a:p>
                  </a:txBody>
                  <a:tcPr/>
                </a:tc>
                <a:tc>
                  <a:txBody>
                    <a:bodyPr/>
                    <a:lstStyle/>
                    <a:p>
                      <a:r>
                        <a:rPr lang="en-US" sz="2400" dirty="0" smtClean="0"/>
                        <a:t>384-322 B.C.</a:t>
                      </a:r>
                      <a:endParaRPr lang="en-US" sz="2400" dirty="0"/>
                    </a:p>
                  </a:txBody>
                  <a:tcPr/>
                </a:tc>
                <a:tc>
                  <a:txBody>
                    <a:bodyPr/>
                    <a:lstStyle/>
                    <a:p>
                      <a:r>
                        <a:rPr lang="en-US" sz="2400" dirty="0" smtClean="0"/>
                        <a:t>1100 AD</a:t>
                      </a:r>
                      <a:endParaRPr lang="en-US" sz="2400" dirty="0"/>
                    </a:p>
                  </a:txBody>
                  <a:tcPr/>
                </a:tc>
                <a:tc>
                  <a:txBody>
                    <a:bodyPr/>
                    <a:lstStyle/>
                    <a:p>
                      <a:r>
                        <a:rPr lang="en-US" sz="2400" dirty="0" smtClean="0"/>
                        <a:t>1400 years</a:t>
                      </a:r>
                      <a:endParaRPr lang="en-US" sz="2400" dirty="0"/>
                    </a:p>
                  </a:txBody>
                  <a:tcPr/>
                </a:tc>
                <a:tc>
                  <a:txBody>
                    <a:bodyPr/>
                    <a:lstStyle/>
                    <a:p>
                      <a:r>
                        <a:rPr lang="en-US" sz="2400" dirty="0" smtClean="0"/>
                        <a:t>49</a:t>
                      </a:r>
                      <a:endParaRPr lang="en-US" sz="2400" dirty="0"/>
                    </a:p>
                  </a:txBody>
                  <a:tcPr/>
                </a:tc>
                <a:tc>
                  <a:txBody>
                    <a:bodyPr/>
                    <a:lstStyle/>
                    <a:p>
                      <a:r>
                        <a:rPr lang="en-US" dirty="0" smtClean="0"/>
                        <a:t>-------------</a:t>
                      </a:r>
                      <a:endParaRPr lang="en-US" dirty="0"/>
                    </a:p>
                  </a:txBody>
                  <a:tcPr/>
                </a:tc>
              </a:tr>
              <a:tr h="370840">
                <a:tc>
                  <a:txBody>
                    <a:bodyPr/>
                    <a:lstStyle/>
                    <a:p>
                      <a:r>
                        <a:rPr lang="en-US" sz="2400" dirty="0" smtClean="0"/>
                        <a:t>Sophocles</a:t>
                      </a:r>
                      <a:endParaRPr lang="en-US" sz="2400" dirty="0"/>
                    </a:p>
                  </a:txBody>
                  <a:tcPr/>
                </a:tc>
                <a:tc>
                  <a:txBody>
                    <a:bodyPr/>
                    <a:lstStyle/>
                    <a:p>
                      <a:r>
                        <a:rPr lang="en-US" sz="2400" dirty="0" smtClean="0"/>
                        <a:t>496-406 B.C.</a:t>
                      </a:r>
                      <a:endParaRPr lang="en-US" sz="2400" dirty="0"/>
                    </a:p>
                  </a:txBody>
                  <a:tcPr/>
                </a:tc>
                <a:tc>
                  <a:txBody>
                    <a:bodyPr/>
                    <a:lstStyle/>
                    <a:p>
                      <a:r>
                        <a:rPr lang="en-US" sz="2400" dirty="0" smtClean="0"/>
                        <a:t>1000 AD</a:t>
                      </a:r>
                      <a:endParaRPr lang="en-US" sz="2400" dirty="0"/>
                    </a:p>
                  </a:txBody>
                  <a:tcPr/>
                </a:tc>
                <a:tc>
                  <a:txBody>
                    <a:bodyPr/>
                    <a:lstStyle/>
                    <a:p>
                      <a:r>
                        <a:rPr lang="en-US" sz="2400" dirty="0" smtClean="0"/>
                        <a:t>1400 years</a:t>
                      </a:r>
                      <a:endParaRPr lang="en-US" sz="2400" dirty="0"/>
                    </a:p>
                  </a:txBody>
                  <a:tcPr/>
                </a:tc>
                <a:tc>
                  <a:txBody>
                    <a:bodyPr/>
                    <a:lstStyle/>
                    <a:p>
                      <a:r>
                        <a:rPr lang="en-US" sz="2400" dirty="0" smtClean="0"/>
                        <a:t>193</a:t>
                      </a:r>
                      <a:endParaRPr lang="en-US" sz="2400" dirty="0"/>
                    </a:p>
                  </a:txBody>
                  <a:tcPr/>
                </a:tc>
                <a:tc>
                  <a:txBody>
                    <a:bodyPr/>
                    <a:lstStyle/>
                    <a:p>
                      <a:r>
                        <a:rPr lang="en-US" sz="2400" dirty="0" smtClean="0"/>
                        <a:t>----------</a:t>
                      </a:r>
                      <a:endParaRPr lang="en-US" sz="2400" dirty="0"/>
                    </a:p>
                  </a:txBody>
                  <a:tcPr/>
                </a:tc>
              </a:tr>
              <a:tr h="416877">
                <a:tc>
                  <a:txBody>
                    <a:bodyPr/>
                    <a:lstStyle/>
                    <a:p>
                      <a:r>
                        <a:rPr lang="en-US" sz="2400" dirty="0" smtClean="0"/>
                        <a:t>Iliad </a:t>
                      </a:r>
                      <a:r>
                        <a:rPr lang="en-US" sz="2400" dirty="0" smtClean="0"/>
                        <a:t>(Homer)</a:t>
                      </a:r>
                      <a:endParaRPr lang="en-US" sz="2400" dirty="0"/>
                    </a:p>
                  </a:txBody>
                  <a:tcPr/>
                </a:tc>
                <a:tc>
                  <a:txBody>
                    <a:bodyPr/>
                    <a:lstStyle/>
                    <a:p>
                      <a:r>
                        <a:rPr lang="en-US" sz="2400" dirty="0" smtClean="0"/>
                        <a:t>900 BC</a:t>
                      </a:r>
                      <a:endParaRPr lang="en-US" sz="2400" dirty="0"/>
                    </a:p>
                  </a:txBody>
                  <a:tcPr/>
                </a:tc>
                <a:tc>
                  <a:txBody>
                    <a:bodyPr/>
                    <a:lstStyle/>
                    <a:p>
                      <a:r>
                        <a:rPr lang="en-US" sz="2400" dirty="0" smtClean="0"/>
                        <a:t>400</a:t>
                      </a:r>
                      <a:r>
                        <a:rPr lang="en-US" sz="2400" baseline="0" dirty="0" smtClean="0"/>
                        <a:t> BC</a:t>
                      </a:r>
                      <a:endParaRPr lang="en-US" sz="2400" dirty="0"/>
                    </a:p>
                  </a:txBody>
                  <a:tcPr/>
                </a:tc>
                <a:tc>
                  <a:txBody>
                    <a:bodyPr/>
                    <a:lstStyle/>
                    <a:p>
                      <a:r>
                        <a:rPr lang="en-US" sz="2400" dirty="0" smtClean="0"/>
                        <a:t>500 years</a:t>
                      </a:r>
                      <a:endParaRPr lang="en-US" sz="2400" dirty="0"/>
                    </a:p>
                  </a:txBody>
                  <a:tcPr/>
                </a:tc>
                <a:tc>
                  <a:txBody>
                    <a:bodyPr/>
                    <a:lstStyle/>
                    <a:p>
                      <a:r>
                        <a:rPr lang="en-US" sz="2400" dirty="0" smtClean="0"/>
                        <a:t>643</a:t>
                      </a:r>
                      <a:endParaRPr lang="en-US" sz="2400" dirty="0"/>
                    </a:p>
                  </a:txBody>
                  <a:tcPr/>
                </a:tc>
                <a:tc>
                  <a:txBody>
                    <a:bodyPr/>
                    <a:lstStyle/>
                    <a:p>
                      <a:r>
                        <a:rPr lang="en-US" sz="2400" dirty="0" smtClean="0"/>
                        <a:t>95%</a:t>
                      </a:r>
                      <a:endParaRPr lang="en-US" sz="2400" dirty="0"/>
                    </a:p>
                  </a:txBody>
                  <a:tcPr/>
                </a:tc>
              </a:tr>
              <a:tr h="370840">
                <a:tc>
                  <a:txBody>
                    <a:bodyPr/>
                    <a:lstStyle/>
                    <a:p>
                      <a:r>
                        <a:rPr lang="en-US" sz="2400" dirty="0" smtClean="0"/>
                        <a:t>NT</a:t>
                      </a:r>
                      <a:endParaRPr lang="en-US" sz="2400" dirty="0"/>
                    </a:p>
                  </a:txBody>
                  <a:tcPr/>
                </a:tc>
                <a:tc>
                  <a:txBody>
                    <a:bodyPr/>
                    <a:lstStyle/>
                    <a:p>
                      <a:r>
                        <a:rPr lang="en-US" sz="2400" dirty="0" smtClean="0"/>
                        <a:t>50 – 100AD</a:t>
                      </a:r>
                      <a:endParaRPr lang="en-US" sz="2400" dirty="0"/>
                    </a:p>
                  </a:txBody>
                  <a:tcPr/>
                </a:tc>
                <a:tc>
                  <a:txBody>
                    <a:bodyPr/>
                    <a:lstStyle/>
                    <a:p>
                      <a:r>
                        <a:rPr lang="en-US" sz="2400" dirty="0" smtClean="0"/>
                        <a:t>130AD</a:t>
                      </a:r>
                      <a:endParaRPr lang="en-US" sz="2400" dirty="0"/>
                    </a:p>
                  </a:txBody>
                  <a:tcPr/>
                </a:tc>
                <a:tc>
                  <a:txBody>
                    <a:bodyPr/>
                    <a:lstStyle/>
                    <a:p>
                      <a:r>
                        <a:rPr lang="en-US" sz="2400" dirty="0" smtClean="0"/>
                        <a:t>&lt;</a:t>
                      </a:r>
                      <a:r>
                        <a:rPr lang="en-US" sz="2400" baseline="0" dirty="0" smtClean="0"/>
                        <a:t> 100 years</a:t>
                      </a:r>
                      <a:endParaRPr lang="en-US" sz="2400" dirty="0"/>
                    </a:p>
                  </a:txBody>
                  <a:tcPr/>
                </a:tc>
                <a:tc>
                  <a:txBody>
                    <a:bodyPr/>
                    <a:lstStyle/>
                    <a:p>
                      <a:r>
                        <a:rPr lang="en-US" sz="2400" dirty="0" smtClean="0"/>
                        <a:t>5600+ Greek</a:t>
                      </a:r>
                      <a:endParaRPr lang="en-US" sz="2400" dirty="0"/>
                    </a:p>
                  </a:txBody>
                  <a:tcPr/>
                </a:tc>
                <a:tc>
                  <a:txBody>
                    <a:bodyPr/>
                    <a:lstStyle/>
                    <a:p>
                      <a:pPr algn="ctr"/>
                      <a:r>
                        <a:rPr lang="en-US" sz="2400" dirty="0" smtClean="0"/>
                        <a:t>99.5%</a:t>
                      </a:r>
                      <a:endParaRPr lang="en-US" sz="2400" dirty="0"/>
                    </a:p>
                  </a:txBody>
                  <a:tcPr anchor="ctr"/>
                </a:tc>
              </a:tr>
            </a:tbl>
          </a:graphicData>
        </a:graphic>
      </p:graphicFrame>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pPr algn="ctr"/>
            <a:r>
              <a:rPr lang="en-US" sz="4800" dirty="0" smtClean="0"/>
              <a:t>Can You TRUST the BIBLE?</a:t>
            </a:r>
            <a:endParaRPr lang="en-US" dirty="0"/>
          </a:p>
        </p:txBody>
      </p:sp>
      <p:sp>
        <p:nvSpPr>
          <p:cNvPr id="3" name="Content Placeholder 2"/>
          <p:cNvSpPr>
            <a:spLocks noGrp="1"/>
          </p:cNvSpPr>
          <p:nvPr>
            <p:ph idx="1"/>
          </p:nvPr>
        </p:nvSpPr>
        <p:spPr>
          <a:xfrm>
            <a:off x="457200" y="1371600"/>
            <a:ext cx="8229600" cy="5257800"/>
          </a:xfrm>
        </p:spPr>
        <p:txBody>
          <a:bodyPr>
            <a:normAutofit fontScale="92500" lnSpcReduction="10000"/>
          </a:bodyPr>
          <a:lstStyle/>
          <a:p>
            <a:pPr algn="ctr">
              <a:buNone/>
            </a:pPr>
            <a:r>
              <a:rPr lang="en-US" dirty="0" smtClean="0">
                <a:latin typeface="Algerian" pitchFamily="82" charset="0"/>
              </a:rPr>
              <a:t>MANUSCRIPT EVIDENCE</a:t>
            </a:r>
          </a:p>
          <a:p>
            <a:pPr algn="ctr">
              <a:buNone/>
            </a:pPr>
            <a:endParaRPr lang="en-US" dirty="0" smtClean="0"/>
          </a:p>
          <a:p>
            <a:pPr>
              <a:buNone/>
            </a:pPr>
            <a:r>
              <a:rPr lang="en-US" dirty="0" smtClean="0"/>
              <a:t>Of the thousands of early manuscripts scholars have determined the internal consistency of the New Testament documents to be about 99.5% textually pure.</a:t>
            </a:r>
          </a:p>
          <a:p>
            <a:pPr>
              <a:buNone/>
            </a:pPr>
            <a:endParaRPr lang="en-US" dirty="0" smtClean="0"/>
          </a:p>
          <a:p>
            <a:pPr>
              <a:buNone/>
            </a:pPr>
            <a:r>
              <a:rPr lang="en-US" dirty="0" smtClean="0"/>
              <a:t>Within the 0.5% of passage with disputed purity, not one of them have an impact on any major doctrine of the faith.</a:t>
            </a:r>
          </a:p>
          <a:p>
            <a:pPr>
              <a:buNone/>
            </a:pPr>
            <a:endParaRPr lang="en-US" dirty="0" smtClean="0"/>
          </a:p>
          <a:p>
            <a:pPr>
              <a:buNone/>
            </a:pPr>
            <a:r>
              <a:rPr lang="en-US" dirty="0" smtClean="0"/>
              <a:t>"There is no body of ancient literature in the world which enjoys such a wealth of good attestation as the New Testament.“  F.F. Bruce.</a:t>
            </a:r>
          </a:p>
          <a:p>
            <a:pPr>
              <a:buNone/>
            </a:pPr>
            <a:r>
              <a:rPr lang="en-US" sz="2400" b="1" dirty="0" smtClean="0"/>
              <a:t>			</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from="(-#ppt_w/2)" to="(#ppt_x)" calcmode="lin" valueType="num">
                                      <p:cBhvr>
                                        <p:cTn id="7" dur="600" fill="hold">
                                          <p:stCondLst>
                                            <p:cond delay="0"/>
                                          </p:stCondLst>
                                        </p:cTn>
                                        <p:tgtEl>
                                          <p:spTgt spid="3">
                                            <p:txEl>
                                              <p:pRg st="2" end="2"/>
                                            </p:txEl>
                                          </p:spTgt>
                                        </p:tgtEl>
                                        <p:attrNameLst>
                                          <p:attrName>ppt_x</p:attrName>
                                        </p:attrNameLst>
                                      </p:cBhvr>
                                    </p:anim>
                                    <p:anim from="0" to="-1.0" calcmode="lin" valueType="num">
                                      <p:cBhvr>
                                        <p:cTn id="8" dur="200" decel="50000" autoRev="1" fill="hold">
                                          <p:stCondLst>
                                            <p:cond delay="600"/>
                                          </p:stCondLst>
                                        </p:cTn>
                                        <p:tgtEl>
                                          <p:spTgt spid="3">
                                            <p:txEl>
                                              <p:pRg st="2" end="2"/>
                                            </p:txEl>
                                          </p:spTgt>
                                        </p:tgtEl>
                                        <p:attrNameLst>
                                          <p:attrName>xshear</p:attrName>
                                        </p:attrNameLst>
                                      </p:cBhvr>
                                    </p:anim>
                                    <p:animScale>
                                      <p:cBhvr>
                                        <p:cTn id="9" dur="200" decel="100000" autoRev="1" fill="hold">
                                          <p:stCondLst>
                                            <p:cond delay="600"/>
                                          </p:stCondLst>
                                        </p:cTn>
                                        <p:tgtEl>
                                          <p:spTgt spid="3">
                                            <p:txEl>
                                              <p:pRg st="2" end="2"/>
                                            </p:txEl>
                                          </p:spTgt>
                                        </p:tgtEl>
                                      </p:cBhvr>
                                      <p:from x="100000" y="100000"/>
                                      <p:to x="80000" y="100000"/>
                                    </p:animScale>
                                    <p:anim by="(#ppt_h/3+#ppt_w*0.1)" calcmode="lin" valueType="num">
                                      <p:cBhvr additive="sum">
                                        <p:cTn id="10" dur="200" decel="100000" autoRev="1" fill="hold">
                                          <p:stCondLst>
                                            <p:cond delay="600"/>
                                          </p:stCondLst>
                                        </p:cTn>
                                        <p:tgtEl>
                                          <p:spTgt spid="3">
                                            <p:txEl>
                                              <p:pRg st="2" end="2"/>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from="(-#ppt_w/2)" to="(#ppt_x)" calcmode="lin" valueType="num">
                                      <p:cBhvr>
                                        <p:cTn id="15" dur="600" fill="hold">
                                          <p:stCondLst>
                                            <p:cond delay="0"/>
                                          </p:stCondLst>
                                        </p:cTn>
                                        <p:tgtEl>
                                          <p:spTgt spid="3">
                                            <p:txEl>
                                              <p:pRg st="4" end="4"/>
                                            </p:txEl>
                                          </p:spTgt>
                                        </p:tgtEl>
                                        <p:attrNameLst>
                                          <p:attrName>ppt_x</p:attrName>
                                        </p:attrNameLst>
                                      </p:cBhvr>
                                    </p:anim>
                                    <p:anim from="0" to="-1.0" calcmode="lin" valueType="num">
                                      <p:cBhvr>
                                        <p:cTn id="16" dur="200" decel="50000" autoRev="1" fill="hold">
                                          <p:stCondLst>
                                            <p:cond delay="600"/>
                                          </p:stCondLst>
                                        </p:cTn>
                                        <p:tgtEl>
                                          <p:spTgt spid="3">
                                            <p:txEl>
                                              <p:pRg st="4" end="4"/>
                                            </p:txEl>
                                          </p:spTgt>
                                        </p:tgtEl>
                                        <p:attrNameLst>
                                          <p:attrName>xshear</p:attrName>
                                        </p:attrNameLst>
                                      </p:cBhvr>
                                    </p:anim>
                                    <p:animScale>
                                      <p:cBhvr>
                                        <p:cTn id="17" dur="200" decel="100000" autoRev="1" fill="hold">
                                          <p:stCondLst>
                                            <p:cond delay="600"/>
                                          </p:stCondLst>
                                        </p:cTn>
                                        <p:tgtEl>
                                          <p:spTgt spid="3">
                                            <p:txEl>
                                              <p:pRg st="4" end="4"/>
                                            </p:txEl>
                                          </p:spTgt>
                                        </p:tgtEl>
                                      </p:cBhvr>
                                      <p:from x="100000" y="100000"/>
                                      <p:to x="80000" y="100000"/>
                                    </p:animScale>
                                    <p:anim by="(#ppt_h/3+#ppt_w*0.1)" calcmode="lin" valueType="num">
                                      <p:cBhvr additive="sum">
                                        <p:cTn id="18" dur="200" decel="100000" autoRev="1" fill="hold">
                                          <p:stCondLst>
                                            <p:cond delay="600"/>
                                          </p:stCondLst>
                                        </p:cTn>
                                        <p:tgtEl>
                                          <p:spTgt spid="3">
                                            <p:txEl>
                                              <p:pRg st="4" end="4"/>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from="(-#ppt_w/2)" to="(#ppt_x)" calcmode="lin" valueType="num">
                                      <p:cBhvr>
                                        <p:cTn id="23" dur="600" fill="hold">
                                          <p:stCondLst>
                                            <p:cond delay="0"/>
                                          </p:stCondLst>
                                        </p:cTn>
                                        <p:tgtEl>
                                          <p:spTgt spid="3">
                                            <p:txEl>
                                              <p:pRg st="6" end="6"/>
                                            </p:txEl>
                                          </p:spTgt>
                                        </p:tgtEl>
                                        <p:attrNameLst>
                                          <p:attrName>ppt_x</p:attrName>
                                        </p:attrNameLst>
                                      </p:cBhvr>
                                    </p:anim>
                                    <p:anim from="0" to="-1.0" calcmode="lin" valueType="num">
                                      <p:cBhvr>
                                        <p:cTn id="24" dur="200" decel="50000" autoRev="1" fill="hold">
                                          <p:stCondLst>
                                            <p:cond delay="600"/>
                                          </p:stCondLst>
                                        </p:cTn>
                                        <p:tgtEl>
                                          <p:spTgt spid="3">
                                            <p:txEl>
                                              <p:pRg st="6" end="6"/>
                                            </p:txEl>
                                          </p:spTgt>
                                        </p:tgtEl>
                                        <p:attrNameLst>
                                          <p:attrName>xshear</p:attrName>
                                        </p:attrNameLst>
                                      </p:cBhvr>
                                    </p:anim>
                                    <p:animScale>
                                      <p:cBhvr>
                                        <p:cTn id="25" dur="200" decel="100000" autoRev="1" fill="hold">
                                          <p:stCondLst>
                                            <p:cond delay="600"/>
                                          </p:stCondLst>
                                        </p:cTn>
                                        <p:tgtEl>
                                          <p:spTgt spid="3">
                                            <p:txEl>
                                              <p:pRg st="6" end="6"/>
                                            </p:txEl>
                                          </p:spTgt>
                                        </p:tgtEl>
                                      </p:cBhvr>
                                      <p:from x="100000" y="100000"/>
                                      <p:to x="80000" y="100000"/>
                                    </p:animScale>
                                    <p:anim by="(#ppt_h/3+#ppt_w*0.1)" calcmode="lin" valueType="num">
                                      <p:cBhvr additive="sum">
                                        <p:cTn id="26" dur="200" decel="100000" autoRev="1" fill="hold">
                                          <p:stCondLst>
                                            <p:cond delay="600"/>
                                          </p:stCondLst>
                                        </p:cTn>
                                        <p:tgtEl>
                                          <p:spTgt spid="3">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3277</TotalTime>
  <Words>4136</Words>
  <Application>Microsoft Office PowerPoint</Application>
  <PresentationFormat>On-screen Show (4:3)</PresentationFormat>
  <Paragraphs>392</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Flow</vt:lpstr>
      <vt:lpstr>How to Share Your Faith 4/18 – 6/20 5/16/2010</vt:lpstr>
      <vt:lpstr>Answers To Those Who Object </vt:lpstr>
      <vt:lpstr>Answers For Those Willing to Listen </vt:lpstr>
      <vt:lpstr>Other Objections Barriers to Faith</vt:lpstr>
      <vt:lpstr>Other Objections – Can You TRUST the BIBLE?</vt:lpstr>
      <vt:lpstr>Other Objections – Can You TRUST the BIBLE?</vt:lpstr>
      <vt:lpstr> Can You TRUST the BIBLE?</vt:lpstr>
      <vt:lpstr>      Can You TRUST the BIBLE? MANUSCRIPT EVIDENCE </vt:lpstr>
      <vt:lpstr>Can You TRUST the BIBLE?</vt:lpstr>
      <vt:lpstr>Can You TRUST the BIBLE?</vt:lpstr>
      <vt:lpstr>Can You TRUST the BIBLE?</vt:lpstr>
      <vt:lpstr> Can You TRUST the BIBLE? Archeological Evidence </vt:lpstr>
      <vt:lpstr>Can You TRUST the BIBLE? Archeological Evidence</vt:lpstr>
      <vt:lpstr>Can You TRUST the BIBLE?  Archeological Evidence</vt:lpstr>
      <vt:lpstr>Can You TRUST the BIBLE?   Archeological Evidence</vt:lpstr>
      <vt:lpstr>Can You TRUST the BIBLE?</vt:lpstr>
      <vt:lpstr>Can You TRUST the BIBLE?</vt:lpstr>
      <vt:lpstr>Can You TRUST the BIBLE?</vt:lpstr>
      <vt:lpstr>Can You TRUST the BIBLE?</vt:lpstr>
      <vt:lpstr>Can You TRUST the BIBLE?</vt:lpstr>
      <vt:lpstr>Can You TRUST the BIBLE?</vt:lpstr>
      <vt:lpstr>Can You TRUST the BIBLE?</vt:lpstr>
      <vt:lpstr>Can You TRUST the BIBLE?</vt:lpstr>
      <vt:lpstr>Can You TRUST the BIBLE?</vt:lpstr>
      <vt:lpstr>Can You Trust the Bible?</vt:lpstr>
      <vt:lpstr>Can You Trust the Bible?</vt:lpstr>
      <vt:lpstr>Can You Understand the BIBLE?</vt:lpstr>
      <vt:lpstr>Can You UNDERSTAND the BIBLE?</vt:lpstr>
      <vt:lpstr>Can You UNDERSTAND the BIBLE?</vt:lpstr>
      <vt:lpstr> </vt:lpstr>
      <vt:lpstr>Can You BELIEVE the BIBLE?</vt:lpstr>
      <vt:lpstr>Can You BELIEVE the BIBLE?</vt:lpstr>
      <vt:lpstr>Can You BELIEVE the BIBLE?</vt:lpstr>
      <vt:lpstr>Can You BELIEVE the BIBLE?</vt:lpstr>
      <vt:lpstr>Can You BELIEVE the BIBLE?</vt:lpstr>
      <vt:lpstr>Can You BELIEVE the BIBLE?</vt:lpstr>
      <vt:lpstr>The Real Good News of the Gospel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Share Your Faith 4/18 – 6/20 5/16/2010</dc:title>
  <dc:creator>Owner</dc:creator>
  <cp:lastModifiedBy>Owner</cp:lastModifiedBy>
  <cp:revision>94</cp:revision>
  <dcterms:created xsi:type="dcterms:W3CDTF">2010-05-12T00:41:59Z</dcterms:created>
  <dcterms:modified xsi:type="dcterms:W3CDTF">2010-05-18T23:45:24Z</dcterms:modified>
</cp:coreProperties>
</file>